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10"/>
  </p:notesMasterIdLst>
  <p:sldIdLst>
    <p:sldId id="257" r:id="rId3"/>
    <p:sldId id="259" r:id="rId4"/>
    <p:sldId id="269" r:id="rId5"/>
    <p:sldId id="270" r:id="rId6"/>
    <p:sldId id="271" r:id="rId7"/>
    <p:sldId id="272"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93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C37A18-B792-6CC0-D1B2-C00F8F50D4DA}" v="35" dt="2025-07-14T13:45:50.0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462225-E94B-46D8-83A8-8900F4294006}" type="datetimeFigureOut">
              <a:t>7/14/2025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F2064D-DE27-4728-A23D-07036FD73E5F}" type="slidenum">
              <a:t>‹#›</a:t>
            </a:fld>
            <a:endParaRPr lang="en-US"/>
          </a:p>
        </p:txBody>
      </p:sp>
    </p:spTree>
    <p:extLst>
      <p:ext uri="{BB962C8B-B14F-4D97-AF65-F5344CB8AC3E}">
        <p14:creationId xmlns:p14="http://schemas.microsoft.com/office/powerpoint/2010/main" val="3876974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Introduce the focus of the research: evaluating the survival of generic </a:t>
            </a:r>
            <a:r>
              <a:rPr lang="en-US" i="1" dirty="0"/>
              <a:t>Escherichia coli</a:t>
            </a:r>
            <a:r>
              <a:rPr lang="en-US" dirty="0"/>
              <a:t> on plastic mulch across different environments.</a:t>
            </a:r>
            <a:endParaRPr lang="en-US" dirty="0">
              <a:cs typeface="+mn-lt"/>
            </a:endParaRPr>
          </a:p>
          <a:p>
            <a:pPr marL="171450" indent="-171450">
              <a:buFont typeface="Arial"/>
              <a:buChar char="•"/>
            </a:pPr>
            <a:r>
              <a:rPr lang="en-US" dirty="0"/>
              <a:t>Emphasize the significance of understanding how environmental conditions impact pathogen survival, particularly in agricultural settings.</a:t>
            </a:r>
            <a:endParaRPr lang="en-US" dirty="0">
              <a:cs typeface="+mn-lt"/>
            </a:endParaRPr>
          </a:p>
          <a:p>
            <a:pPr marL="171450" indent="-171450">
              <a:buFont typeface="Arial"/>
              <a:buChar char="•"/>
            </a:pPr>
            <a:r>
              <a:rPr lang="en-US" dirty="0"/>
              <a:t>Briefly mention the environments studied: open-field, greenhouse, and growth chamber.</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CB81D8A-1053-473A-BB3F-5006A4672A19}" type="slidenum">
              <a:rPr lang="en-US" smtClean="0"/>
              <a:t>1</a:t>
            </a:fld>
            <a:endParaRPr lang="en-US"/>
          </a:p>
        </p:txBody>
      </p:sp>
    </p:spTree>
    <p:extLst>
      <p:ext uri="{BB962C8B-B14F-4D97-AF65-F5344CB8AC3E}">
        <p14:creationId xmlns:p14="http://schemas.microsoft.com/office/powerpoint/2010/main" val="2527531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Highlight the key findings:</a:t>
            </a:r>
          </a:p>
          <a:p>
            <a:pPr lvl="1" indent="-171450">
              <a:buFont typeface="Courier New"/>
              <a:buChar char="o"/>
            </a:pPr>
            <a:r>
              <a:rPr lang="en-US" dirty="0"/>
              <a:t>E. coli survival varied significantly between environments.</a:t>
            </a:r>
            <a:endParaRPr lang="en-US" dirty="0">
              <a:ea typeface="Calibri" panose="020F0502020204030204"/>
              <a:cs typeface="Calibri" panose="020F0502020204030204"/>
            </a:endParaRPr>
          </a:p>
          <a:p>
            <a:pPr lvl="1" indent="-171450">
              <a:buFont typeface="Courier New"/>
              <a:buChar char="o"/>
            </a:pPr>
            <a:r>
              <a:rPr lang="en-US"/>
              <a:t>Detectable for 7 days in growth chamber and greenhouse, but only until 5 days post-inoculation (dpi) in the open-field.</a:t>
            </a:r>
            <a:endParaRPr lang="en-US">
              <a:ea typeface="Calibri" panose="020F0502020204030204"/>
              <a:cs typeface="Calibri" panose="020F0502020204030204"/>
            </a:endParaRPr>
          </a:p>
          <a:p>
            <a:pPr marL="171450" indent="-171450">
              <a:buFont typeface="Arial"/>
              <a:buChar char="•"/>
            </a:pPr>
            <a:r>
              <a:rPr lang="en-US" dirty="0"/>
              <a:t>Point out the biphasic die-off pattern observed in all environments.</a:t>
            </a:r>
            <a:endParaRPr lang="en-US" dirty="0">
              <a:ea typeface="Calibri"/>
              <a:cs typeface="Calibri"/>
            </a:endParaRPr>
          </a:p>
          <a:p>
            <a:pPr marL="171450" indent="-171450">
              <a:buFont typeface="Arial"/>
              <a:buChar char="•"/>
            </a:pPr>
            <a:r>
              <a:rPr lang="en-US" dirty="0"/>
              <a:t>Discuss the rapid initial die-off in the open-field compared to the slower decline in the greenhouse.</a:t>
            </a:r>
            <a:endParaRPr lang="en-US" dirty="0">
              <a:ea typeface="Calibri"/>
              <a:cs typeface="Calibri"/>
            </a:endParaRPr>
          </a:p>
          <a:p>
            <a:pPr marL="171450" indent="-171450">
              <a:buFont typeface="Arial"/>
              <a:buChar char="•"/>
            </a:pPr>
            <a:r>
              <a:rPr lang="en-US" dirty="0"/>
              <a:t>Conclude by noting that growth chamber results may overestimate the real-world persistence of E. coli on plastic mulch.</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B8C7E5E-AA62-4A50-8717-3552B22B0A16}" type="slidenum">
              <a:rPr lang="en-US"/>
              <a:t>2</a:t>
            </a:fld>
            <a:endParaRPr lang="en-US"/>
          </a:p>
        </p:txBody>
      </p:sp>
    </p:spTree>
    <p:extLst>
      <p:ext uri="{BB962C8B-B14F-4D97-AF65-F5344CB8AC3E}">
        <p14:creationId xmlns:p14="http://schemas.microsoft.com/office/powerpoint/2010/main" val="502678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Introduce the survival curves graph comparing E. coli levels across time in different environments.</a:t>
            </a:r>
            <a:endParaRPr lang="en-US" dirty="0">
              <a:cs typeface="+mn-lt"/>
            </a:endParaRPr>
          </a:p>
          <a:p>
            <a:pPr marL="171450" indent="-171450">
              <a:buFont typeface="Arial"/>
              <a:buChar char="•"/>
            </a:pPr>
            <a:r>
              <a:rPr lang="en-US" dirty="0"/>
              <a:t>Highlight the distinct die-off patterns for open-field, greenhouse, and growth chamber.</a:t>
            </a:r>
            <a:endParaRPr lang="en-US" dirty="0">
              <a:cs typeface="+mn-lt"/>
            </a:endParaRPr>
          </a:p>
          <a:p>
            <a:pPr marL="171450" indent="-171450">
              <a:buFont typeface="Arial"/>
              <a:buChar char="•"/>
            </a:pPr>
            <a:r>
              <a:rPr lang="en-US" dirty="0"/>
              <a:t>Reinforce that E. coli was undetectable by 5 dpi in the open-field, while still detectable at 7 dpi in the other environments.</a:t>
            </a:r>
          </a:p>
          <a:p>
            <a:pPr marL="171450" indent="-171450">
              <a:buFont typeface="Arial"/>
              <a:buChar char="•"/>
            </a:pPr>
            <a:r>
              <a:rPr lang="en-US" dirty="0"/>
              <a:t>Explain the potential reasons for these differences: exposure to sunlight, temperature fluctuations, and environmental stressors in the open-field versus more controlled conditions in the greenhouse.</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B8C7E5E-AA62-4A50-8717-3552B22B0A16}" type="slidenum">
              <a:rPr lang="en-US"/>
              <a:t>3</a:t>
            </a:fld>
            <a:endParaRPr lang="en-US"/>
          </a:p>
        </p:txBody>
      </p:sp>
    </p:spTree>
    <p:extLst>
      <p:ext uri="{BB962C8B-B14F-4D97-AF65-F5344CB8AC3E}">
        <p14:creationId xmlns:p14="http://schemas.microsoft.com/office/powerpoint/2010/main" val="314409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ED864-8EA5-0520-A03B-86E21910CA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39448E-69B4-5D65-CC09-B74651F2A0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E6E1D6-9A21-BBF0-7BA4-91F58EF4A3F2}"/>
              </a:ext>
            </a:extLst>
          </p:cNvPr>
          <p:cNvSpPr>
            <a:spLocks noGrp="1"/>
          </p:cNvSpPr>
          <p:nvPr>
            <p:ph type="body" idx="1"/>
          </p:nvPr>
        </p:nvSpPr>
        <p:spPr/>
        <p:txBody>
          <a:bodyPr/>
          <a:lstStyle/>
          <a:p>
            <a:pPr marL="171450" indent="-171450">
              <a:buFont typeface="Arial"/>
              <a:buChar char="•"/>
            </a:pPr>
            <a:r>
              <a:rPr lang="en-US" dirty="0"/>
              <a:t>Continue discussing the data showing log reductions over time.</a:t>
            </a:r>
            <a:endParaRPr lang="en-US" dirty="0">
              <a:cs typeface="+mn-lt"/>
            </a:endParaRPr>
          </a:p>
          <a:p>
            <a:pPr marL="171450" indent="-171450">
              <a:buFont typeface="Arial"/>
              <a:buChar char="•"/>
            </a:pPr>
            <a:r>
              <a:rPr lang="en-US" dirty="0"/>
              <a:t>Emphasize the significant log reductions (&gt;6 log) observed in both the field and greenhouse, indicating limited long-term survival.</a:t>
            </a:r>
            <a:endParaRPr lang="en-US" dirty="0">
              <a:cs typeface="+mn-lt"/>
            </a:endParaRPr>
          </a:p>
          <a:p>
            <a:pPr marL="171450" indent="-171450">
              <a:buFont typeface="Arial"/>
              <a:buChar char="•"/>
            </a:pPr>
            <a:r>
              <a:rPr lang="en-US" dirty="0"/>
              <a:t>Explain that the minimal risk suggested by these findings reduces concerns regarding plastic mulch as a persistent contamination source.</a:t>
            </a:r>
            <a:endParaRPr lang="en-US" dirty="0">
              <a:ea typeface="Calibri"/>
              <a:cs typeface="Calibri"/>
            </a:endParaRPr>
          </a:p>
        </p:txBody>
      </p:sp>
      <p:sp>
        <p:nvSpPr>
          <p:cNvPr id="4" name="Slide Number Placeholder 3">
            <a:extLst>
              <a:ext uri="{FF2B5EF4-FFF2-40B4-BE49-F238E27FC236}">
                <a16:creationId xmlns:a16="http://schemas.microsoft.com/office/drawing/2014/main" id="{899E8F1C-3321-5D09-CD3A-D8359E4BD661}"/>
              </a:ext>
            </a:extLst>
          </p:cNvPr>
          <p:cNvSpPr>
            <a:spLocks noGrp="1"/>
          </p:cNvSpPr>
          <p:nvPr>
            <p:ph type="sldNum" sz="quarter" idx="5"/>
          </p:nvPr>
        </p:nvSpPr>
        <p:spPr/>
        <p:txBody>
          <a:bodyPr/>
          <a:lstStyle/>
          <a:p>
            <a:fld id="{9B8C7E5E-AA62-4A50-8717-3552B22B0A16}" type="slidenum">
              <a:rPr lang="en-US"/>
              <a:t>4</a:t>
            </a:fld>
            <a:endParaRPr lang="en-US"/>
          </a:p>
        </p:txBody>
      </p:sp>
    </p:spTree>
    <p:extLst>
      <p:ext uri="{BB962C8B-B14F-4D97-AF65-F5344CB8AC3E}">
        <p14:creationId xmlns:p14="http://schemas.microsoft.com/office/powerpoint/2010/main" val="2151875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5F016-0399-4C93-9AB0-F45878D5DC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E785B3-5B9C-79C2-DDD5-68BCBB5489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77A2AC-21DA-0C8F-D70C-936D3EE18479}"/>
              </a:ext>
            </a:extLst>
          </p:cNvPr>
          <p:cNvSpPr>
            <a:spLocks noGrp="1"/>
          </p:cNvSpPr>
          <p:nvPr>
            <p:ph type="body" idx="1"/>
          </p:nvPr>
        </p:nvSpPr>
        <p:spPr/>
        <p:txBody>
          <a:bodyPr/>
          <a:lstStyle/>
          <a:p>
            <a:pPr marL="171450" indent="-171450">
              <a:buFont typeface="Arial"/>
              <a:buChar char="•"/>
            </a:pPr>
            <a:r>
              <a:rPr lang="en-US" dirty="0"/>
              <a:t>Further interpret survival curves to demonstrate how environment influences microbial persistence.</a:t>
            </a:r>
            <a:endParaRPr lang="en-US" dirty="0">
              <a:cs typeface="+mn-lt"/>
            </a:endParaRPr>
          </a:p>
          <a:p>
            <a:pPr marL="171450" indent="-171450">
              <a:buFont typeface="Arial"/>
              <a:buChar char="•"/>
            </a:pPr>
            <a:r>
              <a:rPr lang="en-US" dirty="0"/>
              <a:t>Reiterate that E. coli survival on plastic mulch is not uniform across environments.</a:t>
            </a:r>
            <a:endParaRPr lang="en-US" dirty="0">
              <a:cs typeface="+mn-lt"/>
            </a:endParaRPr>
          </a:p>
          <a:p>
            <a:pPr marL="171450" indent="-171450">
              <a:buFont typeface="Arial"/>
              <a:buChar char="•"/>
            </a:pPr>
            <a:r>
              <a:rPr lang="en-US" dirty="0"/>
              <a:t>Note the importance of considering environmental conditions in food safety risk assessments.</a:t>
            </a:r>
            <a:endParaRPr lang="en-US" dirty="0">
              <a:ea typeface="Calibri"/>
              <a:cs typeface="Calibri"/>
            </a:endParaRPr>
          </a:p>
        </p:txBody>
      </p:sp>
      <p:sp>
        <p:nvSpPr>
          <p:cNvPr id="4" name="Slide Number Placeholder 3">
            <a:extLst>
              <a:ext uri="{FF2B5EF4-FFF2-40B4-BE49-F238E27FC236}">
                <a16:creationId xmlns:a16="http://schemas.microsoft.com/office/drawing/2014/main" id="{3FF661E9-352B-31A5-ABD7-BA4AC7F2DBFF}"/>
              </a:ext>
            </a:extLst>
          </p:cNvPr>
          <p:cNvSpPr>
            <a:spLocks noGrp="1"/>
          </p:cNvSpPr>
          <p:nvPr>
            <p:ph type="sldNum" sz="quarter" idx="5"/>
          </p:nvPr>
        </p:nvSpPr>
        <p:spPr/>
        <p:txBody>
          <a:bodyPr/>
          <a:lstStyle/>
          <a:p>
            <a:fld id="{9B8C7E5E-AA62-4A50-8717-3552B22B0A16}" type="slidenum">
              <a:rPr lang="en-US"/>
              <a:t>5</a:t>
            </a:fld>
            <a:endParaRPr lang="en-US"/>
          </a:p>
        </p:txBody>
      </p:sp>
    </p:spTree>
    <p:extLst>
      <p:ext uri="{BB962C8B-B14F-4D97-AF65-F5344CB8AC3E}">
        <p14:creationId xmlns:p14="http://schemas.microsoft.com/office/powerpoint/2010/main" val="410403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68FDA-5DFB-BE87-0B93-B217505242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59BE9D-385B-D960-E340-429DC803F9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7AA1E8-C5A2-EA25-F8E1-EF9A95B4FEC9}"/>
              </a:ext>
            </a:extLst>
          </p:cNvPr>
          <p:cNvSpPr>
            <a:spLocks noGrp="1"/>
          </p:cNvSpPr>
          <p:nvPr>
            <p:ph type="body" idx="1"/>
          </p:nvPr>
        </p:nvSpPr>
        <p:spPr/>
        <p:txBody>
          <a:bodyPr/>
          <a:lstStyle/>
          <a:p>
            <a:pPr marL="171450" indent="-171450">
              <a:buFont typeface="Arial"/>
              <a:buChar char="•"/>
            </a:pPr>
            <a:r>
              <a:rPr lang="en-US" dirty="0"/>
              <a:t>Summarize the practical implications:</a:t>
            </a:r>
            <a:endParaRPr lang="en-US" dirty="0">
              <a:cs typeface="+mn-lt"/>
            </a:endParaRPr>
          </a:p>
          <a:p>
            <a:pPr marL="628650" lvl="1" indent="-171450">
              <a:buFont typeface="Arial"/>
              <a:buChar char="•"/>
            </a:pPr>
            <a:r>
              <a:rPr lang="en-US" dirty="0"/>
              <a:t>Laboratory (growth chamber) studies may overestimate pathogen risks.</a:t>
            </a:r>
            <a:endParaRPr lang="en-US" dirty="0">
              <a:cs typeface="+mn-lt"/>
            </a:endParaRPr>
          </a:p>
          <a:p>
            <a:pPr marL="628650" lvl="1" indent="-171450">
              <a:buFont typeface="Arial"/>
              <a:buChar char="•"/>
            </a:pPr>
            <a:r>
              <a:rPr lang="en-US" dirty="0"/>
              <a:t>Field and greenhouse studies provide a more accurate reflection of actual risk.</a:t>
            </a:r>
            <a:endParaRPr lang="en-US" dirty="0">
              <a:cs typeface="+mn-lt"/>
            </a:endParaRPr>
          </a:p>
          <a:p>
            <a:pPr marL="171450" indent="-171450">
              <a:buFont typeface="Arial"/>
              <a:buChar char="•"/>
            </a:pPr>
            <a:r>
              <a:rPr lang="en-US" dirty="0"/>
              <a:t>Suggest that produce safety research should prioritize including diverse environmental conditions.</a:t>
            </a:r>
            <a:endParaRPr lang="en-US" dirty="0">
              <a:ea typeface="Calibri"/>
              <a:cs typeface="Calibri"/>
            </a:endParaRPr>
          </a:p>
        </p:txBody>
      </p:sp>
      <p:sp>
        <p:nvSpPr>
          <p:cNvPr id="4" name="Slide Number Placeholder 3">
            <a:extLst>
              <a:ext uri="{FF2B5EF4-FFF2-40B4-BE49-F238E27FC236}">
                <a16:creationId xmlns:a16="http://schemas.microsoft.com/office/drawing/2014/main" id="{1B4F84FB-EBB7-C050-FF70-F76FED5453B9}"/>
              </a:ext>
            </a:extLst>
          </p:cNvPr>
          <p:cNvSpPr>
            <a:spLocks noGrp="1"/>
          </p:cNvSpPr>
          <p:nvPr>
            <p:ph type="sldNum" sz="quarter" idx="5"/>
          </p:nvPr>
        </p:nvSpPr>
        <p:spPr/>
        <p:txBody>
          <a:bodyPr/>
          <a:lstStyle/>
          <a:p>
            <a:fld id="{9B8C7E5E-AA62-4A50-8717-3552B22B0A16}" type="slidenum">
              <a:rPr lang="en-US"/>
              <a:t>6</a:t>
            </a:fld>
            <a:endParaRPr lang="en-US"/>
          </a:p>
        </p:txBody>
      </p:sp>
    </p:spTree>
    <p:extLst>
      <p:ext uri="{BB962C8B-B14F-4D97-AF65-F5344CB8AC3E}">
        <p14:creationId xmlns:p14="http://schemas.microsoft.com/office/powerpoint/2010/main" val="135803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Acknowledge funding from USDA’s Specialty Crops Research Initiative.</a:t>
            </a:r>
            <a:endParaRPr lang="en-US" dirty="0">
              <a:cs typeface="+mn-lt"/>
            </a:endParaRPr>
          </a:p>
          <a:p>
            <a:pPr marL="171450" indent="-171450">
              <a:buFont typeface="Arial"/>
              <a:buChar char="•"/>
            </a:pPr>
            <a:r>
              <a:rPr lang="en-US" dirty="0"/>
              <a:t>Provide contact information for the researchers: Alyssa Rosenbaum and Dr. Laura Strawn.</a:t>
            </a:r>
            <a:endParaRPr lang="en-US" dirty="0">
              <a:cs typeface="+mn-lt"/>
            </a:endParaRPr>
          </a:p>
          <a:p>
            <a:pPr marL="171450" indent="-171450">
              <a:buFont typeface="Arial"/>
              <a:buChar char="•"/>
            </a:pPr>
            <a:r>
              <a:rPr lang="en-US" dirty="0"/>
              <a:t>Encourage the audience to check out the related published paper for more detailed information.</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CB81D8A-1053-473A-BB3F-5006A4672A19}" type="slidenum">
              <a:rPr lang="en-US" smtClean="0"/>
              <a:t>7</a:t>
            </a:fld>
            <a:endParaRPr lang="en-US"/>
          </a:p>
        </p:txBody>
      </p:sp>
    </p:spTree>
    <p:extLst>
      <p:ext uri="{BB962C8B-B14F-4D97-AF65-F5344CB8AC3E}">
        <p14:creationId xmlns:p14="http://schemas.microsoft.com/office/powerpoint/2010/main" val="3697112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4BCD9-2633-4E83-AA3F-6F1CCAF0B7C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7BC7725-4ECD-4E3B-B0F5-BD13AE5363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9A8745-1095-4CE4-83D9-F81129565BAC}"/>
              </a:ext>
            </a:extLst>
          </p:cNvPr>
          <p:cNvSpPr>
            <a:spLocks noGrp="1"/>
          </p:cNvSpPr>
          <p:nvPr>
            <p:ph type="dt" sz="half" idx="10"/>
          </p:nvPr>
        </p:nvSpPr>
        <p:spPr/>
        <p:txBody>
          <a:bodyPr/>
          <a:lstStyle/>
          <a:p>
            <a:fld id="{88AD0C76-05F0-454D-8B6C-A8347C531B64}" type="datetimeFigureOut">
              <a:rPr lang="en-US" smtClean="0"/>
              <a:t>7/14/2025</a:t>
            </a:fld>
            <a:endParaRPr lang="en-US"/>
          </a:p>
        </p:txBody>
      </p:sp>
      <p:sp>
        <p:nvSpPr>
          <p:cNvPr id="5" name="Footer Placeholder 4">
            <a:extLst>
              <a:ext uri="{FF2B5EF4-FFF2-40B4-BE49-F238E27FC236}">
                <a16:creationId xmlns:a16="http://schemas.microsoft.com/office/drawing/2014/main" id="{2A929FE9-B91E-4AE4-8ECF-1D5032A1C0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BEF240-D403-41E4-8814-FA832AEC1B8B}"/>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16" name="Group 15">
            <a:extLst>
              <a:ext uri="{FF2B5EF4-FFF2-40B4-BE49-F238E27FC236}">
                <a16:creationId xmlns:a16="http://schemas.microsoft.com/office/drawing/2014/main" id="{6059E3F3-102E-4E14-9545-F92261745D3A}"/>
              </a:ext>
            </a:extLst>
          </p:cNvPr>
          <p:cNvGrpSpPr/>
          <p:nvPr userDrawn="1"/>
        </p:nvGrpSpPr>
        <p:grpSpPr>
          <a:xfrm>
            <a:off x="3551976" y="5852627"/>
            <a:ext cx="5130719" cy="868848"/>
            <a:chOff x="3551976" y="5852627"/>
            <a:chExt cx="5130719" cy="868848"/>
          </a:xfrm>
        </p:grpSpPr>
        <p:pic>
          <p:nvPicPr>
            <p:cNvPr id="17" name="Picture 16">
              <a:extLst>
                <a:ext uri="{FF2B5EF4-FFF2-40B4-BE49-F238E27FC236}">
                  <a16:creationId xmlns:a16="http://schemas.microsoft.com/office/drawing/2014/main" id="{E0C9F9B2-B03B-4F23-9A20-0A37F6F7A9F6}"/>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8" name="Rectangle 17">
              <a:extLst>
                <a:ext uri="{FF2B5EF4-FFF2-40B4-BE49-F238E27FC236}">
                  <a16:creationId xmlns:a16="http://schemas.microsoft.com/office/drawing/2014/main" id="{9942CDF1-01FF-4173-B8B6-43923A7F98D5}"/>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22085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4C1CE-DF88-4396-89F5-C3E369D370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DADB22-48A5-4D45-97D8-C095E0E03E0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41E52FA-E7F6-4212-8AA8-E25A9E1C2345}"/>
              </a:ext>
            </a:extLst>
          </p:cNvPr>
          <p:cNvSpPr>
            <a:spLocks noGrp="1"/>
          </p:cNvSpPr>
          <p:nvPr>
            <p:ph type="dt" sz="half" idx="10"/>
          </p:nvPr>
        </p:nvSpPr>
        <p:spPr/>
        <p:txBody>
          <a:bodyPr/>
          <a:lstStyle/>
          <a:p>
            <a:fld id="{88AD0C76-05F0-454D-8B6C-A8347C531B64}" type="datetimeFigureOut">
              <a:rPr lang="en-US" smtClean="0"/>
              <a:t>7/14/2025</a:t>
            </a:fld>
            <a:endParaRPr lang="en-US"/>
          </a:p>
        </p:txBody>
      </p:sp>
      <p:sp>
        <p:nvSpPr>
          <p:cNvPr id="5" name="Footer Placeholder 4">
            <a:extLst>
              <a:ext uri="{FF2B5EF4-FFF2-40B4-BE49-F238E27FC236}">
                <a16:creationId xmlns:a16="http://schemas.microsoft.com/office/drawing/2014/main" id="{3A9F80CA-26DF-4894-9666-6016F971BD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DD28F2-B9BD-40C3-920E-832A4EA13BA7}"/>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8" name="Group 7">
            <a:extLst>
              <a:ext uri="{FF2B5EF4-FFF2-40B4-BE49-F238E27FC236}">
                <a16:creationId xmlns:a16="http://schemas.microsoft.com/office/drawing/2014/main" id="{C3C8CC65-FF47-4C01-B82C-5B4180783AA5}"/>
              </a:ext>
            </a:extLst>
          </p:cNvPr>
          <p:cNvGrpSpPr/>
          <p:nvPr userDrawn="1"/>
        </p:nvGrpSpPr>
        <p:grpSpPr>
          <a:xfrm>
            <a:off x="3551976" y="5852627"/>
            <a:ext cx="5130719" cy="868848"/>
            <a:chOff x="3551976" y="5852627"/>
            <a:chExt cx="5130719" cy="868848"/>
          </a:xfrm>
        </p:grpSpPr>
        <p:pic>
          <p:nvPicPr>
            <p:cNvPr id="9" name="Picture 8">
              <a:extLst>
                <a:ext uri="{FF2B5EF4-FFF2-40B4-BE49-F238E27FC236}">
                  <a16:creationId xmlns:a16="http://schemas.microsoft.com/office/drawing/2014/main" id="{3BF6C8ED-2CED-4249-8E49-A088DB74D4C6}"/>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0" name="Rectangle 9">
              <a:extLst>
                <a:ext uri="{FF2B5EF4-FFF2-40B4-BE49-F238E27FC236}">
                  <a16:creationId xmlns:a16="http://schemas.microsoft.com/office/drawing/2014/main" id="{8ABECFB9-E2FE-4D73-A697-2E9DEC7A1AE3}"/>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369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2F9AF-C410-492B-9410-562B499514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A5BBD3-6813-47B8-A5D4-3CE196846A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1CAD6E-0774-42A9-9BFA-C47BCC0E7B69}"/>
              </a:ext>
            </a:extLst>
          </p:cNvPr>
          <p:cNvSpPr>
            <a:spLocks noGrp="1"/>
          </p:cNvSpPr>
          <p:nvPr>
            <p:ph type="dt" sz="half" idx="10"/>
          </p:nvPr>
        </p:nvSpPr>
        <p:spPr/>
        <p:txBody>
          <a:bodyPr/>
          <a:lstStyle/>
          <a:p>
            <a:fld id="{88AD0C76-05F0-454D-8B6C-A8347C531B64}" type="datetimeFigureOut">
              <a:rPr lang="en-US" smtClean="0"/>
              <a:t>7/14/2025</a:t>
            </a:fld>
            <a:endParaRPr lang="en-US"/>
          </a:p>
        </p:txBody>
      </p:sp>
      <p:sp>
        <p:nvSpPr>
          <p:cNvPr id="5" name="Footer Placeholder 4">
            <a:extLst>
              <a:ext uri="{FF2B5EF4-FFF2-40B4-BE49-F238E27FC236}">
                <a16:creationId xmlns:a16="http://schemas.microsoft.com/office/drawing/2014/main" id="{C5E66544-B185-4E53-A8B6-F68DC06CE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A25BEF-18CC-4B81-851E-0A9DC287D706}"/>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8" name="Group 7">
            <a:extLst>
              <a:ext uri="{FF2B5EF4-FFF2-40B4-BE49-F238E27FC236}">
                <a16:creationId xmlns:a16="http://schemas.microsoft.com/office/drawing/2014/main" id="{6CDCB4DB-8630-4442-A9DC-4B26A7645C01}"/>
              </a:ext>
            </a:extLst>
          </p:cNvPr>
          <p:cNvGrpSpPr/>
          <p:nvPr userDrawn="1"/>
        </p:nvGrpSpPr>
        <p:grpSpPr>
          <a:xfrm>
            <a:off x="3551976" y="5852627"/>
            <a:ext cx="5130719" cy="868848"/>
            <a:chOff x="3551976" y="5852627"/>
            <a:chExt cx="5130719" cy="868848"/>
          </a:xfrm>
        </p:grpSpPr>
        <p:pic>
          <p:nvPicPr>
            <p:cNvPr id="9" name="Picture 8">
              <a:extLst>
                <a:ext uri="{FF2B5EF4-FFF2-40B4-BE49-F238E27FC236}">
                  <a16:creationId xmlns:a16="http://schemas.microsoft.com/office/drawing/2014/main" id="{5CAA8E51-5991-4D24-9498-E2FC5740E161}"/>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0" name="Rectangle 9">
              <a:extLst>
                <a:ext uri="{FF2B5EF4-FFF2-40B4-BE49-F238E27FC236}">
                  <a16:creationId xmlns:a16="http://schemas.microsoft.com/office/drawing/2014/main" id="{C5D9ACC3-902C-4343-AB0D-7120EEE9B04B}"/>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22230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77D17-9D50-41E9-B958-B078F9FB92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71F3F8-7DCD-4B2A-97C9-DE63225DFA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1EBA97-38B0-41B7-8760-52FCD6B5E4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C01A67-9B00-4F2D-B278-0BC56B52AB06}"/>
              </a:ext>
            </a:extLst>
          </p:cNvPr>
          <p:cNvSpPr>
            <a:spLocks noGrp="1"/>
          </p:cNvSpPr>
          <p:nvPr>
            <p:ph type="dt" sz="half" idx="10"/>
          </p:nvPr>
        </p:nvSpPr>
        <p:spPr/>
        <p:txBody>
          <a:bodyPr/>
          <a:lstStyle/>
          <a:p>
            <a:fld id="{88AD0C76-05F0-454D-8B6C-A8347C531B64}" type="datetimeFigureOut">
              <a:rPr lang="en-US" smtClean="0"/>
              <a:t>7/14/2025</a:t>
            </a:fld>
            <a:endParaRPr lang="en-US"/>
          </a:p>
        </p:txBody>
      </p:sp>
      <p:sp>
        <p:nvSpPr>
          <p:cNvPr id="6" name="Footer Placeholder 5">
            <a:extLst>
              <a:ext uri="{FF2B5EF4-FFF2-40B4-BE49-F238E27FC236}">
                <a16:creationId xmlns:a16="http://schemas.microsoft.com/office/drawing/2014/main" id="{DE6812A6-1240-48F3-BFAB-CDDDBB02E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BA35EE-4610-4D8E-89FD-FFD4E996E5C5}"/>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13" name="Group 12">
            <a:extLst>
              <a:ext uri="{FF2B5EF4-FFF2-40B4-BE49-F238E27FC236}">
                <a16:creationId xmlns:a16="http://schemas.microsoft.com/office/drawing/2014/main" id="{B26B4612-A13D-4244-B798-E520073EF027}"/>
              </a:ext>
            </a:extLst>
          </p:cNvPr>
          <p:cNvGrpSpPr/>
          <p:nvPr userDrawn="1"/>
        </p:nvGrpSpPr>
        <p:grpSpPr>
          <a:xfrm>
            <a:off x="3551976" y="5852627"/>
            <a:ext cx="5130719" cy="868848"/>
            <a:chOff x="3551976" y="5852627"/>
            <a:chExt cx="5130719" cy="868848"/>
          </a:xfrm>
        </p:grpSpPr>
        <p:pic>
          <p:nvPicPr>
            <p:cNvPr id="14" name="Picture 13">
              <a:extLst>
                <a:ext uri="{FF2B5EF4-FFF2-40B4-BE49-F238E27FC236}">
                  <a16:creationId xmlns:a16="http://schemas.microsoft.com/office/drawing/2014/main" id="{412A1E9B-DD85-471B-9E7D-456D306EA752}"/>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5" name="Rectangle 14">
              <a:extLst>
                <a:ext uri="{FF2B5EF4-FFF2-40B4-BE49-F238E27FC236}">
                  <a16:creationId xmlns:a16="http://schemas.microsoft.com/office/drawing/2014/main" id="{1CDAF8F2-61C9-4A20-B667-8F3253CB5747}"/>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85263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E55C5-652C-46FE-B24A-1C23F380BF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A595E2-3274-4B46-B091-ACBFD56847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ADC377-F19C-467D-8C99-8163BB34D0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BDDEB6-1800-463D-8B64-20F09D7A78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A60EB1-2B8A-4F0B-9C05-DCF37E3EF0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7FB57F-C09F-4B2E-8B72-CBC8BCCEF800}"/>
              </a:ext>
            </a:extLst>
          </p:cNvPr>
          <p:cNvSpPr>
            <a:spLocks noGrp="1"/>
          </p:cNvSpPr>
          <p:nvPr>
            <p:ph type="dt" sz="half" idx="10"/>
          </p:nvPr>
        </p:nvSpPr>
        <p:spPr/>
        <p:txBody>
          <a:bodyPr/>
          <a:lstStyle/>
          <a:p>
            <a:fld id="{88AD0C76-05F0-454D-8B6C-A8347C531B64}" type="datetimeFigureOut">
              <a:rPr lang="en-US" smtClean="0"/>
              <a:t>7/14/2025</a:t>
            </a:fld>
            <a:endParaRPr lang="en-US"/>
          </a:p>
        </p:txBody>
      </p:sp>
      <p:sp>
        <p:nvSpPr>
          <p:cNvPr id="8" name="Footer Placeholder 7">
            <a:extLst>
              <a:ext uri="{FF2B5EF4-FFF2-40B4-BE49-F238E27FC236}">
                <a16:creationId xmlns:a16="http://schemas.microsoft.com/office/drawing/2014/main" id="{C5435FCF-FFC8-49EA-8FC2-880E511F5C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35EB8B-4614-45F9-BA2A-606C33F25256}"/>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15" name="Group 14">
            <a:extLst>
              <a:ext uri="{FF2B5EF4-FFF2-40B4-BE49-F238E27FC236}">
                <a16:creationId xmlns:a16="http://schemas.microsoft.com/office/drawing/2014/main" id="{77AC89E0-8ADA-41E5-BA89-58D2CF4B9F68}"/>
              </a:ext>
            </a:extLst>
          </p:cNvPr>
          <p:cNvGrpSpPr/>
          <p:nvPr userDrawn="1"/>
        </p:nvGrpSpPr>
        <p:grpSpPr>
          <a:xfrm>
            <a:off x="3551976" y="5852627"/>
            <a:ext cx="5130719" cy="868848"/>
            <a:chOff x="3551976" y="5852627"/>
            <a:chExt cx="5130719" cy="868848"/>
          </a:xfrm>
        </p:grpSpPr>
        <p:pic>
          <p:nvPicPr>
            <p:cNvPr id="16" name="Picture 15">
              <a:extLst>
                <a:ext uri="{FF2B5EF4-FFF2-40B4-BE49-F238E27FC236}">
                  <a16:creationId xmlns:a16="http://schemas.microsoft.com/office/drawing/2014/main" id="{21F01122-83FD-4755-9B1E-B11CA03A02F4}"/>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7" name="Rectangle 16">
              <a:extLst>
                <a:ext uri="{FF2B5EF4-FFF2-40B4-BE49-F238E27FC236}">
                  <a16:creationId xmlns:a16="http://schemas.microsoft.com/office/drawing/2014/main" id="{B09EFB68-CCB2-4FDD-AA2D-06BA6D03B7CC}"/>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82381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E16E7-3D1C-4FF4-ACD4-4891CC64E8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8320B7-E3FB-4C92-83D7-394F42809C7D}"/>
              </a:ext>
            </a:extLst>
          </p:cNvPr>
          <p:cNvSpPr>
            <a:spLocks noGrp="1"/>
          </p:cNvSpPr>
          <p:nvPr>
            <p:ph type="dt" sz="half" idx="10"/>
          </p:nvPr>
        </p:nvSpPr>
        <p:spPr/>
        <p:txBody>
          <a:bodyPr/>
          <a:lstStyle/>
          <a:p>
            <a:fld id="{88AD0C76-05F0-454D-8B6C-A8347C531B64}" type="datetimeFigureOut">
              <a:rPr lang="en-US" smtClean="0"/>
              <a:t>7/14/2025</a:t>
            </a:fld>
            <a:endParaRPr lang="en-US"/>
          </a:p>
        </p:txBody>
      </p:sp>
      <p:sp>
        <p:nvSpPr>
          <p:cNvPr id="4" name="Footer Placeholder 3">
            <a:extLst>
              <a:ext uri="{FF2B5EF4-FFF2-40B4-BE49-F238E27FC236}">
                <a16:creationId xmlns:a16="http://schemas.microsoft.com/office/drawing/2014/main" id="{66AFD32C-19B7-4EE1-A7F3-8E5DC218DC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A5BA62-3ACD-40B3-BF50-43BC3F9C8284}"/>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7" name="Group 6">
            <a:extLst>
              <a:ext uri="{FF2B5EF4-FFF2-40B4-BE49-F238E27FC236}">
                <a16:creationId xmlns:a16="http://schemas.microsoft.com/office/drawing/2014/main" id="{4BBA63DD-1621-48CA-8252-820EF73A619F}"/>
              </a:ext>
            </a:extLst>
          </p:cNvPr>
          <p:cNvGrpSpPr/>
          <p:nvPr userDrawn="1"/>
        </p:nvGrpSpPr>
        <p:grpSpPr>
          <a:xfrm>
            <a:off x="3551976" y="5852627"/>
            <a:ext cx="5130719" cy="868848"/>
            <a:chOff x="3551976" y="5852627"/>
            <a:chExt cx="5130719" cy="868848"/>
          </a:xfrm>
        </p:grpSpPr>
        <p:pic>
          <p:nvPicPr>
            <p:cNvPr id="8" name="Picture 7">
              <a:extLst>
                <a:ext uri="{FF2B5EF4-FFF2-40B4-BE49-F238E27FC236}">
                  <a16:creationId xmlns:a16="http://schemas.microsoft.com/office/drawing/2014/main" id="{39D5052D-271D-4665-B1D0-C4AE738AD74C}"/>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9" name="Rectangle 8">
              <a:extLst>
                <a:ext uri="{FF2B5EF4-FFF2-40B4-BE49-F238E27FC236}">
                  <a16:creationId xmlns:a16="http://schemas.microsoft.com/office/drawing/2014/main" id="{4CEC7897-937B-4B93-9C80-2CE0927D2B60}"/>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6716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14ABA2-1076-4A56-8354-2BDC7C88A173}"/>
              </a:ext>
            </a:extLst>
          </p:cNvPr>
          <p:cNvSpPr>
            <a:spLocks noGrp="1"/>
          </p:cNvSpPr>
          <p:nvPr>
            <p:ph type="dt" sz="half" idx="10"/>
          </p:nvPr>
        </p:nvSpPr>
        <p:spPr/>
        <p:txBody>
          <a:bodyPr/>
          <a:lstStyle/>
          <a:p>
            <a:fld id="{88AD0C76-05F0-454D-8B6C-A8347C531B64}" type="datetimeFigureOut">
              <a:rPr lang="en-US" smtClean="0"/>
              <a:t>7/14/2025</a:t>
            </a:fld>
            <a:endParaRPr lang="en-US"/>
          </a:p>
        </p:txBody>
      </p:sp>
      <p:sp>
        <p:nvSpPr>
          <p:cNvPr id="3" name="Footer Placeholder 2">
            <a:extLst>
              <a:ext uri="{FF2B5EF4-FFF2-40B4-BE49-F238E27FC236}">
                <a16:creationId xmlns:a16="http://schemas.microsoft.com/office/drawing/2014/main" id="{8A2B684D-7B30-4D9F-9A04-2A38189B9C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0119EA-15C8-45CE-B432-8B0CBF1204A5}"/>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6" name="Group 5">
            <a:extLst>
              <a:ext uri="{FF2B5EF4-FFF2-40B4-BE49-F238E27FC236}">
                <a16:creationId xmlns:a16="http://schemas.microsoft.com/office/drawing/2014/main" id="{416490E4-2334-49B8-B70D-53DE257955B6}"/>
              </a:ext>
            </a:extLst>
          </p:cNvPr>
          <p:cNvGrpSpPr/>
          <p:nvPr userDrawn="1"/>
        </p:nvGrpSpPr>
        <p:grpSpPr>
          <a:xfrm>
            <a:off x="3551976" y="5852627"/>
            <a:ext cx="5130719" cy="868848"/>
            <a:chOff x="3551976" y="5852627"/>
            <a:chExt cx="5130719" cy="868848"/>
          </a:xfrm>
        </p:grpSpPr>
        <p:pic>
          <p:nvPicPr>
            <p:cNvPr id="7" name="Picture 6">
              <a:extLst>
                <a:ext uri="{FF2B5EF4-FFF2-40B4-BE49-F238E27FC236}">
                  <a16:creationId xmlns:a16="http://schemas.microsoft.com/office/drawing/2014/main" id="{0445C801-9FFD-49BB-82DB-755FDD22F5A8}"/>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8" name="Rectangle 7">
              <a:extLst>
                <a:ext uri="{FF2B5EF4-FFF2-40B4-BE49-F238E27FC236}">
                  <a16:creationId xmlns:a16="http://schemas.microsoft.com/office/drawing/2014/main" id="{D9D6C855-C690-408D-BEB9-47D4717390C3}"/>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3863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C590F-232C-4CE5-B755-FB6A28F721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3FFC0B-3BDC-41D7-AE3C-3017C8AEDC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817E2F-F920-40FF-9B4C-6D6DDE51CE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11399C-0C57-4250-A83D-E2C68F8DAECD}"/>
              </a:ext>
            </a:extLst>
          </p:cNvPr>
          <p:cNvSpPr>
            <a:spLocks noGrp="1"/>
          </p:cNvSpPr>
          <p:nvPr>
            <p:ph type="dt" sz="half" idx="10"/>
          </p:nvPr>
        </p:nvSpPr>
        <p:spPr/>
        <p:txBody>
          <a:bodyPr/>
          <a:lstStyle/>
          <a:p>
            <a:fld id="{88AD0C76-05F0-454D-8B6C-A8347C531B64}" type="datetimeFigureOut">
              <a:rPr lang="en-US" smtClean="0"/>
              <a:t>7/14/2025</a:t>
            </a:fld>
            <a:endParaRPr lang="en-US"/>
          </a:p>
        </p:txBody>
      </p:sp>
      <p:sp>
        <p:nvSpPr>
          <p:cNvPr id="6" name="Footer Placeholder 5">
            <a:extLst>
              <a:ext uri="{FF2B5EF4-FFF2-40B4-BE49-F238E27FC236}">
                <a16:creationId xmlns:a16="http://schemas.microsoft.com/office/drawing/2014/main" id="{30D934A7-FB06-40FC-B884-BBC402C2F9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67A81-3A5B-4E49-9D79-7ECE218BA681}"/>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9" name="Group 8">
            <a:extLst>
              <a:ext uri="{FF2B5EF4-FFF2-40B4-BE49-F238E27FC236}">
                <a16:creationId xmlns:a16="http://schemas.microsoft.com/office/drawing/2014/main" id="{F114BDE5-6E23-4209-8677-F95782F8EABF}"/>
              </a:ext>
            </a:extLst>
          </p:cNvPr>
          <p:cNvGrpSpPr/>
          <p:nvPr userDrawn="1"/>
        </p:nvGrpSpPr>
        <p:grpSpPr>
          <a:xfrm>
            <a:off x="3551976" y="5852627"/>
            <a:ext cx="5130719" cy="868848"/>
            <a:chOff x="3551976" y="5852627"/>
            <a:chExt cx="5130719" cy="868848"/>
          </a:xfrm>
        </p:grpSpPr>
        <p:pic>
          <p:nvPicPr>
            <p:cNvPr id="10" name="Picture 9">
              <a:extLst>
                <a:ext uri="{FF2B5EF4-FFF2-40B4-BE49-F238E27FC236}">
                  <a16:creationId xmlns:a16="http://schemas.microsoft.com/office/drawing/2014/main" id="{8F016568-AD1D-45CA-B700-93B5BC5917E8}"/>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1" name="Rectangle 10">
              <a:extLst>
                <a:ext uri="{FF2B5EF4-FFF2-40B4-BE49-F238E27FC236}">
                  <a16:creationId xmlns:a16="http://schemas.microsoft.com/office/drawing/2014/main" id="{908A7D0F-BAC8-4B7B-B6CC-70118D6C2AEF}"/>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7316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8805C-AD0E-4885-B002-3F7F8FC3A6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84FDB0-23FB-476D-B51D-5564765203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83F3F9-204F-4A14-928C-A65F97F4B3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DF9FCE-451A-4FEB-B8B7-24DFA9B5DE96}"/>
              </a:ext>
            </a:extLst>
          </p:cNvPr>
          <p:cNvSpPr>
            <a:spLocks noGrp="1"/>
          </p:cNvSpPr>
          <p:nvPr>
            <p:ph type="dt" sz="half" idx="10"/>
          </p:nvPr>
        </p:nvSpPr>
        <p:spPr/>
        <p:txBody>
          <a:bodyPr/>
          <a:lstStyle/>
          <a:p>
            <a:fld id="{88AD0C76-05F0-454D-8B6C-A8347C531B64}" type="datetimeFigureOut">
              <a:rPr lang="en-US" smtClean="0"/>
              <a:t>7/14/2025</a:t>
            </a:fld>
            <a:endParaRPr lang="en-US"/>
          </a:p>
        </p:txBody>
      </p:sp>
      <p:sp>
        <p:nvSpPr>
          <p:cNvPr id="6" name="Footer Placeholder 5">
            <a:extLst>
              <a:ext uri="{FF2B5EF4-FFF2-40B4-BE49-F238E27FC236}">
                <a16:creationId xmlns:a16="http://schemas.microsoft.com/office/drawing/2014/main" id="{7D558B25-2E83-41B7-80EA-7EE9C5A597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76471C-8ECB-4325-BBD0-2759E0FEAFF1}"/>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9" name="Group 8">
            <a:extLst>
              <a:ext uri="{FF2B5EF4-FFF2-40B4-BE49-F238E27FC236}">
                <a16:creationId xmlns:a16="http://schemas.microsoft.com/office/drawing/2014/main" id="{D49AE8C5-BA87-47DD-9C19-896D459BB5BE}"/>
              </a:ext>
            </a:extLst>
          </p:cNvPr>
          <p:cNvGrpSpPr/>
          <p:nvPr userDrawn="1"/>
        </p:nvGrpSpPr>
        <p:grpSpPr>
          <a:xfrm>
            <a:off x="3551976" y="5852627"/>
            <a:ext cx="5130719" cy="868848"/>
            <a:chOff x="3551976" y="5852627"/>
            <a:chExt cx="5130719" cy="868848"/>
          </a:xfrm>
        </p:grpSpPr>
        <p:pic>
          <p:nvPicPr>
            <p:cNvPr id="10" name="Picture 9">
              <a:extLst>
                <a:ext uri="{FF2B5EF4-FFF2-40B4-BE49-F238E27FC236}">
                  <a16:creationId xmlns:a16="http://schemas.microsoft.com/office/drawing/2014/main" id="{ECCFBE7A-2E02-4021-84D7-1BE84AFB51AE}"/>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1" name="Rectangle 10">
              <a:extLst>
                <a:ext uri="{FF2B5EF4-FFF2-40B4-BE49-F238E27FC236}">
                  <a16:creationId xmlns:a16="http://schemas.microsoft.com/office/drawing/2014/main" id="{A93ECB3C-8D86-4216-8ACD-5B79F6658598}"/>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68057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5A41-95A2-4E9F-92C8-3FCAE2512D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28DEA0-CE64-4E99-A635-CECBFE7888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778597-640D-43BB-857C-39476FC925FD}"/>
              </a:ext>
            </a:extLst>
          </p:cNvPr>
          <p:cNvSpPr>
            <a:spLocks noGrp="1"/>
          </p:cNvSpPr>
          <p:nvPr>
            <p:ph type="dt" sz="half" idx="10"/>
          </p:nvPr>
        </p:nvSpPr>
        <p:spPr/>
        <p:txBody>
          <a:bodyPr/>
          <a:lstStyle/>
          <a:p>
            <a:fld id="{88AD0C76-05F0-454D-8B6C-A8347C531B64}" type="datetimeFigureOut">
              <a:rPr lang="en-US" smtClean="0"/>
              <a:t>7/14/2025</a:t>
            </a:fld>
            <a:endParaRPr lang="en-US"/>
          </a:p>
        </p:txBody>
      </p:sp>
      <p:sp>
        <p:nvSpPr>
          <p:cNvPr id="5" name="Footer Placeholder 4">
            <a:extLst>
              <a:ext uri="{FF2B5EF4-FFF2-40B4-BE49-F238E27FC236}">
                <a16:creationId xmlns:a16="http://schemas.microsoft.com/office/drawing/2014/main" id="{B0FDE694-A1F7-4C10-AC8D-9C654E0982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01D55A-ACAB-44DC-AE46-2F434087AE7F}"/>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8" name="Group 7">
            <a:extLst>
              <a:ext uri="{FF2B5EF4-FFF2-40B4-BE49-F238E27FC236}">
                <a16:creationId xmlns:a16="http://schemas.microsoft.com/office/drawing/2014/main" id="{3453C401-2936-42B8-94C7-3E6B594FE152}"/>
              </a:ext>
            </a:extLst>
          </p:cNvPr>
          <p:cNvGrpSpPr/>
          <p:nvPr userDrawn="1"/>
        </p:nvGrpSpPr>
        <p:grpSpPr>
          <a:xfrm rot="5400000">
            <a:off x="-2099016" y="3821623"/>
            <a:ext cx="5130719" cy="868848"/>
            <a:chOff x="3551976" y="5852627"/>
            <a:chExt cx="5130719" cy="868848"/>
          </a:xfrm>
        </p:grpSpPr>
        <p:pic>
          <p:nvPicPr>
            <p:cNvPr id="9" name="Picture 8">
              <a:extLst>
                <a:ext uri="{FF2B5EF4-FFF2-40B4-BE49-F238E27FC236}">
                  <a16:creationId xmlns:a16="http://schemas.microsoft.com/office/drawing/2014/main" id="{A3A59943-193A-4DC2-8ED3-9ED51BC083F6}"/>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0" name="Rectangle 9">
              <a:extLst>
                <a:ext uri="{FF2B5EF4-FFF2-40B4-BE49-F238E27FC236}">
                  <a16:creationId xmlns:a16="http://schemas.microsoft.com/office/drawing/2014/main" id="{D195F6F4-C8C5-4DA6-A4B5-D8DD8A6FF686}"/>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3361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CEB4E3-A906-4DCD-95E8-44EF4149E4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F69E4D-952E-425E-950E-3154D2C247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57DC42-BE29-4C03-A1C8-C9CC016A906E}"/>
              </a:ext>
            </a:extLst>
          </p:cNvPr>
          <p:cNvSpPr>
            <a:spLocks noGrp="1"/>
          </p:cNvSpPr>
          <p:nvPr>
            <p:ph type="dt" sz="half" idx="10"/>
          </p:nvPr>
        </p:nvSpPr>
        <p:spPr/>
        <p:txBody>
          <a:bodyPr/>
          <a:lstStyle/>
          <a:p>
            <a:fld id="{88AD0C76-05F0-454D-8B6C-A8347C531B64}" type="datetimeFigureOut">
              <a:rPr lang="en-US" smtClean="0"/>
              <a:t>7/14/2025</a:t>
            </a:fld>
            <a:endParaRPr lang="en-US"/>
          </a:p>
        </p:txBody>
      </p:sp>
      <p:sp>
        <p:nvSpPr>
          <p:cNvPr id="5" name="Footer Placeholder 4">
            <a:extLst>
              <a:ext uri="{FF2B5EF4-FFF2-40B4-BE49-F238E27FC236}">
                <a16:creationId xmlns:a16="http://schemas.microsoft.com/office/drawing/2014/main" id="{F2CEC657-25E4-4FFB-BBB2-C419DE91C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159D6-27C1-4939-BD85-619B1164C065}"/>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8" name="Group 7">
            <a:extLst>
              <a:ext uri="{FF2B5EF4-FFF2-40B4-BE49-F238E27FC236}">
                <a16:creationId xmlns:a16="http://schemas.microsoft.com/office/drawing/2014/main" id="{CF1C711A-F4B9-4E64-A0EB-DF1E31220A45}"/>
              </a:ext>
            </a:extLst>
          </p:cNvPr>
          <p:cNvGrpSpPr/>
          <p:nvPr userDrawn="1"/>
        </p:nvGrpSpPr>
        <p:grpSpPr>
          <a:xfrm rot="5400000">
            <a:off x="-2099016" y="2875385"/>
            <a:ext cx="5130719" cy="868848"/>
            <a:chOff x="3551976" y="5852627"/>
            <a:chExt cx="5130719" cy="868848"/>
          </a:xfrm>
        </p:grpSpPr>
        <p:pic>
          <p:nvPicPr>
            <p:cNvPr id="9" name="Picture 8">
              <a:extLst>
                <a:ext uri="{FF2B5EF4-FFF2-40B4-BE49-F238E27FC236}">
                  <a16:creationId xmlns:a16="http://schemas.microsoft.com/office/drawing/2014/main" id="{E140EBF7-B078-4226-96C0-C34CA7511C2A}"/>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0" name="Rectangle 9">
              <a:extLst>
                <a:ext uri="{FF2B5EF4-FFF2-40B4-BE49-F238E27FC236}">
                  <a16:creationId xmlns:a16="http://schemas.microsoft.com/office/drawing/2014/main" id="{71E28A09-FBCB-4595-BF09-0B93FB3DFBAD}"/>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85203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7/14/2025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E6FCF2-359B-4E7D-885C-1710ACF65D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375E08-19E4-4AEE-AEC9-084F487BF9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1D1815-98AA-4257-AB42-DAB5DA749A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0C76-05F0-454D-8B6C-A8347C531B64}" type="datetimeFigureOut">
              <a:rPr lang="en-US" smtClean="0"/>
              <a:t>7/14/2025</a:t>
            </a:fld>
            <a:endParaRPr lang="en-US"/>
          </a:p>
        </p:txBody>
      </p:sp>
      <p:sp>
        <p:nvSpPr>
          <p:cNvPr id="5" name="Footer Placeholder 4">
            <a:extLst>
              <a:ext uri="{FF2B5EF4-FFF2-40B4-BE49-F238E27FC236}">
                <a16:creationId xmlns:a16="http://schemas.microsoft.com/office/drawing/2014/main" id="{647A43DB-3D47-4F0B-B854-58AA9AA3E1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BA9B38-E21D-4539-994A-02F38C9D7C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95FDE-A059-4B6D-929A-DCFD38D0E360}" type="slidenum">
              <a:rPr lang="en-US" smtClean="0"/>
              <a:t>‹#›</a:t>
            </a:fld>
            <a:endParaRPr lang="en-US"/>
          </a:p>
        </p:txBody>
      </p:sp>
      <p:sp>
        <p:nvSpPr>
          <p:cNvPr id="7" name="Rectangle 6">
            <a:extLst>
              <a:ext uri="{FF2B5EF4-FFF2-40B4-BE49-F238E27FC236}">
                <a16:creationId xmlns:a16="http://schemas.microsoft.com/office/drawing/2014/main" id="{8427B03F-D49D-483D-84E8-36A51810F7CF}"/>
              </a:ext>
            </a:extLst>
          </p:cNvPr>
          <p:cNvSpPr/>
          <p:nvPr userDrawn="1"/>
        </p:nvSpPr>
        <p:spPr>
          <a:xfrm>
            <a:off x="466344" y="365125"/>
            <a:ext cx="11329416" cy="5889371"/>
          </a:xfrm>
          <a:prstGeom prst="rect">
            <a:avLst/>
          </a:prstGeom>
          <a:noFill/>
          <a:ln w="38100">
            <a:solidFill>
              <a:srgbClr val="8CC5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7084D5E-0B10-419B-84D4-B092C67DE8F0}"/>
              </a:ext>
            </a:extLst>
          </p:cNvPr>
          <p:cNvGrpSpPr/>
          <p:nvPr userDrawn="1"/>
        </p:nvGrpSpPr>
        <p:grpSpPr>
          <a:xfrm>
            <a:off x="3551976" y="5852627"/>
            <a:ext cx="5130719" cy="868848"/>
            <a:chOff x="3551976" y="5852627"/>
            <a:chExt cx="5130719" cy="868848"/>
          </a:xfrm>
        </p:grpSpPr>
        <p:pic>
          <p:nvPicPr>
            <p:cNvPr id="9" name="Picture 8">
              <a:extLst>
                <a:ext uri="{FF2B5EF4-FFF2-40B4-BE49-F238E27FC236}">
                  <a16:creationId xmlns:a16="http://schemas.microsoft.com/office/drawing/2014/main" id="{7D12A812-0838-4A79-B878-01CB65589051}"/>
                </a:ext>
              </a:extLst>
            </p:cNvPr>
            <p:cNvPicPr>
              <a:picLocks noChangeAspect="1"/>
            </p:cNvPicPr>
            <p:nvPr userDrawn="1"/>
          </p:nvPicPr>
          <p:blipFill>
            <a:blip r:embed="rId13"/>
            <a:stretch>
              <a:fillRect/>
            </a:stretch>
          </p:blipFill>
          <p:spPr>
            <a:xfrm>
              <a:off x="3551976" y="5852627"/>
              <a:ext cx="5088048" cy="868848"/>
            </a:xfrm>
            <a:prstGeom prst="rect">
              <a:avLst/>
            </a:prstGeom>
          </p:spPr>
        </p:pic>
        <p:sp>
          <p:nvSpPr>
            <p:cNvPr id="10" name="Rectangle 9">
              <a:extLst>
                <a:ext uri="{FF2B5EF4-FFF2-40B4-BE49-F238E27FC236}">
                  <a16:creationId xmlns:a16="http://schemas.microsoft.com/office/drawing/2014/main" id="{4E0C580C-0EFB-43A1-94F8-F20745C310E5}"/>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73682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mailto:alyssaar@arizona.edu" TargetMode="External"/><Relationship Id="rId7"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hyperlink" Target="mailto:laurakstrawn@vt.edu" TargetMode="Externa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BE7E3-7B43-4543-A119-97418C988D29}"/>
              </a:ext>
            </a:extLst>
          </p:cNvPr>
          <p:cNvSpPr>
            <a:spLocks noGrp="1"/>
          </p:cNvSpPr>
          <p:nvPr>
            <p:ph type="ctrTitle"/>
          </p:nvPr>
        </p:nvSpPr>
        <p:spPr>
          <a:xfrm>
            <a:off x="1524000" y="470517"/>
            <a:ext cx="9144000" cy="3039446"/>
          </a:xfrm>
        </p:spPr>
        <p:txBody>
          <a:bodyPr anchor="ctr">
            <a:normAutofit/>
          </a:bodyPr>
          <a:lstStyle/>
          <a:p>
            <a:r>
              <a:rPr lang="en-US" b="1" dirty="0"/>
              <a:t>Research Updates:</a:t>
            </a:r>
            <a:br>
              <a:rPr lang="en-US" b="1" dirty="0"/>
            </a:br>
            <a:r>
              <a:rPr lang="en-US" b="1" dirty="0"/>
              <a:t>Objective 3</a:t>
            </a:r>
            <a:endParaRPr lang="en-US" dirty="0"/>
          </a:p>
        </p:txBody>
      </p:sp>
      <p:sp>
        <p:nvSpPr>
          <p:cNvPr id="3" name="Subtitle 2">
            <a:extLst>
              <a:ext uri="{FF2B5EF4-FFF2-40B4-BE49-F238E27FC236}">
                <a16:creationId xmlns:a16="http://schemas.microsoft.com/office/drawing/2014/main" id="{8AE09140-6719-4593-8C60-B93CF123AB23}"/>
              </a:ext>
            </a:extLst>
          </p:cNvPr>
          <p:cNvSpPr>
            <a:spLocks noGrp="1"/>
          </p:cNvSpPr>
          <p:nvPr>
            <p:ph type="subTitle" idx="1"/>
          </p:nvPr>
        </p:nvSpPr>
        <p:spPr>
          <a:xfrm>
            <a:off x="879231" y="3504346"/>
            <a:ext cx="10443307" cy="1655762"/>
          </a:xfrm>
        </p:spPr>
        <p:txBody>
          <a:bodyPr vert="horz" lIns="91440" tIns="45720" rIns="91440" bIns="45720" rtlCol="0" anchor="t">
            <a:normAutofit/>
          </a:bodyPr>
          <a:lstStyle/>
          <a:p>
            <a:r>
              <a:rPr lang="en-US" sz="3600" dirty="0">
                <a:ea typeface="+mn-lt"/>
                <a:cs typeface="+mn-lt"/>
              </a:rPr>
              <a:t>Survival of Generic </a:t>
            </a:r>
            <a:r>
              <a:rPr lang="en-US" sz="3600" i="1" dirty="0">
                <a:ea typeface="+mn-lt"/>
                <a:cs typeface="+mn-lt"/>
              </a:rPr>
              <a:t>Escherichia coli</a:t>
            </a:r>
            <a:r>
              <a:rPr lang="en-US" sz="3600" dirty="0">
                <a:ea typeface="+mn-lt"/>
                <a:cs typeface="+mn-lt"/>
              </a:rPr>
              <a:t> on Plastic Mulch in Open-Field, Greenhouse, and Growth Chamber Environments</a:t>
            </a:r>
            <a:endParaRPr lang="en-US" dirty="0">
              <a:ea typeface="+mn-lt"/>
              <a:cs typeface="+mn-lt"/>
            </a:endParaRPr>
          </a:p>
          <a:p>
            <a:endParaRPr lang="en-US" dirty="0">
              <a:ea typeface="+mn-lt"/>
              <a:cs typeface="+mn-lt"/>
            </a:endParaRPr>
          </a:p>
        </p:txBody>
      </p:sp>
    </p:spTree>
    <p:extLst>
      <p:ext uri="{BB962C8B-B14F-4D97-AF65-F5344CB8AC3E}">
        <p14:creationId xmlns:p14="http://schemas.microsoft.com/office/powerpoint/2010/main" val="4157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3F14CA-01E3-467E-A9E2-6481271F0C6B}"/>
              </a:ext>
            </a:extLst>
          </p:cNvPr>
          <p:cNvSpPr>
            <a:spLocks noGrp="1"/>
          </p:cNvSpPr>
          <p:nvPr>
            <p:ph type="title"/>
          </p:nvPr>
        </p:nvSpPr>
        <p:spPr/>
        <p:txBody>
          <a:bodyPr/>
          <a:lstStyle/>
          <a:p>
            <a:r>
              <a:rPr lang="en-US" b="1" dirty="0"/>
              <a:t>Research Highlights</a:t>
            </a:r>
          </a:p>
        </p:txBody>
      </p:sp>
      <p:sp>
        <p:nvSpPr>
          <p:cNvPr id="6" name="Content Placeholder 5">
            <a:extLst>
              <a:ext uri="{FF2B5EF4-FFF2-40B4-BE49-F238E27FC236}">
                <a16:creationId xmlns:a16="http://schemas.microsoft.com/office/drawing/2014/main" id="{C9D5F1D0-BA83-408C-8BFC-D0E58EA1D68F}"/>
              </a:ext>
            </a:extLst>
          </p:cNvPr>
          <p:cNvSpPr>
            <a:spLocks noGrp="1"/>
          </p:cNvSpPr>
          <p:nvPr>
            <p:ph idx="1"/>
          </p:nvPr>
        </p:nvSpPr>
        <p:spPr>
          <a:xfrm>
            <a:off x="838200" y="1601507"/>
            <a:ext cx="10515600" cy="4351338"/>
          </a:xfrm>
        </p:spPr>
        <p:txBody>
          <a:bodyPr vert="horz" lIns="91440" tIns="45720" rIns="91440" bIns="45720" rtlCol="0" anchor="t">
            <a:normAutofit/>
          </a:bodyPr>
          <a:lstStyle/>
          <a:p>
            <a:r>
              <a:rPr lang="en-US" i="1" dirty="0">
                <a:ea typeface="+mn-lt"/>
                <a:cs typeface="+mn-lt"/>
              </a:rPr>
              <a:t>E. coli</a:t>
            </a:r>
            <a:r>
              <a:rPr lang="en-US" dirty="0">
                <a:ea typeface="+mn-lt"/>
                <a:cs typeface="+mn-lt"/>
              </a:rPr>
              <a:t> survival was significantly different between environments.</a:t>
            </a:r>
            <a:endParaRPr lang="en-US" dirty="0"/>
          </a:p>
          <a:p>
            <a:r>
              <a:rPr lang="en-US" i="1" dirty="0">
                <a:ea typeface="+mn-lt"/>
                <a:cs typeface="+mn-lt"/>
              </a:rPr>
              <a:t>E. coli</a:t>
            </a:r>
            <a:r>
              <a:rPr lang="en-US" dirty="0">
                <a:ea typeface="+mn-lt"/>
                <a:cs typeface="+mn-lt"/>
              </a:rPr>
              <a:t> was detectable for 7 days in the growth chamber and greenhouse.</a:t>
            </a:r>
            <a:endParaRPr lang="en-US" dirty="0"/>
          </a:p>
          <a:p>
            <a:r>
              <a:rPr lang="en-US" i="1" dirty="0">
                <a:ea typeface="+mn-lt"/>
                <a:cs typeface="+mn-lt"/>
              </a:rPr>
              <a:t>E. coli</a:t>
            </a:r>
            <a:r>
              <a:rPr lang="en-US" dirty="0">
                <a:ea typeface="+mn-lt"/>
                <a:cs typeface="+mn-lt"/>
              </a:rPr>
              <a:t> was negative post-enrichment by 5 days post-inoculation (dpi) on plastic mulch in the open-field.</a:t>
            </a:r>
            <a:endParaRPr lang="en-US" dirty="0"/>
          </a:p>
          <a:p>
            <a:r>
              <a:rPr lang="en-US" dirty="0">
                <a:ea typeface="+mn-lt"/>
                <a:cs typeface="+mn-lt"/>
              </a:rPr>
              <a:t>A biphasic die-off pattern of </a:t>
            </a:r>
            <a:r>
              <a:rPr lang="en-US" i="1" dirty="0">
                <a:ea typeface="+mn-lt"/>
                <a:cs typeface="+mn-lt"/>
              </a:rPr>
              <a:t>E. coli</a:t>
            </a:r>
            <a:r>
              <a:rPr lang="en-US" dirty="0">
                <a:ea typeface="+mn-lt"/>
                <a:cs typeface="+mn-lt"/>
              </a:rPr>
              <a:t> was observed in all tested environments.</a:t>
            </a:r>
            <a:endParaRPr lang="en-US" dirty="0"/>
          </a:p>
          <a:p>
            <a:r>
              <a:rPr lang="en-US" dirty="0">
                <a:ea typeface="+mn-lt"/>
                <a:cs typeface="+mn-lt"/>
              </a:rPr>
              <a:t>The growth chamber overestimated the risk of </a:t>
            </a:r>
            <a:r>
              <a:rPr lang="en-US" i="1" dirty="0">
                <a:ea typeface="+mn-lt"/>
                <a:cs typeface="+mn-lt"/>
              </a:rPr>
              <a:t>E. coli</a:t>
            </a:r>
            <a:r>
              <a:rPr lang="en-US" dirty="0">
                <a:ea typeface="+mn-lt"/>
                <a:cs typeface="+mn-lt"/>
              </a:rPr>
              <a:t> persistence on plastic mulch.</a:t>
            </a:r>
            <a:endParaRPr lang="en-US" dirty="0"/>
          </a:p>
        </p:txBody>
      </p:sp>
    </p:spTree>
    <p:extLst>
      <p:ext uri="{BB962C8B-B14F-4D97-AF65-F5344CB8AC3E}">
        <p14:creationId xmlns:p14="http://schemas.microsoft.com/office/powerpoint/2010/main" val="3991118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4BAC8A-D65B-44DC-9719-3E8183A48768}"/>
              </a:ext>
            </a:extLst>
          </p:cNvPr>
          <p:cNvSpPr txBox="1"/>
          <p:nvPr/>
        </p:nvSpPr>
        <p:spPr>
          <a:xfrm>
            <a:off x="7848736" y="1451381"/>
            <a:ext cx="3789335" cy="4154984"/>
          </a:xfrm>
          <a:prstGeom prst="rect">
            <a:avLst/>
          </a:prstGeom>
          <a:noFill/>
        </p:spPr>
        <p:txBody>
          <a:bodyPr wrap="square" lIns="91440" tIns="45720" rIns="91440" bIns="45720" rtlCol="0" anchor="t">
            <a:spAutoFit/>
          </a:bodyPr>
          <a:lstStyle/>
          <a:p>
            <a:r>
              <a:rPr lang="en-US" sz="2400" dirty="0">
                <a:ea typeface="+mn-lt"/>
                <a:cs typeface="+mn-lt"/>
              </a:rPr>
              <a:t>A drastic initial </a:t>
            </a:r>
            <a:r>
              <a:rPr lang="en-US" sz="2400" i="1" dirty="0">
                <a:ea typeface="+mn-lt"/>
                <a:cs typeface="+mn-lt"/>
              </a:rPr>
              <a:t>E. coli</a:t>
            </a:r>
            <a:r>
              <a:rPr lang="en-US" sz="2400" dirty="0">
                <a:ea typeface="+mn-lt"/>
                <a:cs typeface="+mn-lt"/>
              </a:rPr>
              <a:t> reduction of -1.65 log CFU/cm</a:t>
            </a:r>
            <a:r>
              <a:rPr lang="en-US" sz="2400" baseline="30000" dirty="0">
                <a:ea typeface="+mn-lt"/>
                <a:cs typeface="+mn-lt"/>
              </a:rPr>
              <a:t>2</a:t>
            </a:r>
            <a:r>
              <a:rPr lang="en-US" sz="2400" dirty="0">
                <a:ea typeface="+mn-lt"/>
                <a:cs typeface="+mn-lt"/>
              </a:rPr>
              <a:t>/hour was observed in the open-field from 0 to 4 h, while the greenhouse environment exhibited a slower and longer period of initial</a:t>
            </a:r>
          </a:p>
          <a:p>
            <a:r>
              <a:rPr lang="en-US" sz="2400" i="1" dirty="0">
                <a:ea typeface="+mn-lt"/>
                <a:cs typeface="+mn-lt"/>
              </a:rPr>
              <a:t>E. coli</a:t>
            </a:r>
            <a:r>
              <a:rPr lang="en-US" sz="2400" dirty="0">
                <a:ea typeface="+mn-lt"/>
                <a:cs typeface="+mn-lt"/>
              </a:rPr>
              <a:t> decline at -0.06 log CFU/cm</a:t>
            </a:r>
            <a:r>
              <a:rPr lang="en-US" sz="2400" baseline="30000" dirty="0">
                <a:ea typeface="+mn-lt"/>
                <a:cs typeface="+mn-lt"/>
              </a:rPr>
              <a:t>2</a:t>
            </a:r>
            <a:r>
              <a:rPr lang="en-US" sz="2400" dirty="0">
                <a:ea typeface="+mn-lt"/>
                <a:cs typeface="+mn-lt"/>
              </a:rPr>
              <a:t>/hour from 0 to 59 h.</a:t>
            </a:r>
            <a:endParaRPr lang="en-US" sz="2400"/>
          </a:p>
        </p:txBody>
      </p:sp>
      <p:pic>
        <p:nvPicPr>
          <p:cNvPr id="6" name="Picture 5">
            <a:extLst>
              <a:ext uri="{FF2B5EF4-FFF2-40B4-BE49-F238E27FC236}">
                <a16:creationId xmlns:a16="http://schemas.microsoft.com/office/drawing/2014/main" id="{47797841-B7D8-F59F-F681-A39FC4E5631D}"/>
              </a:ext>
            </a:extLst>
          </p:cNvPr>
          <p:cNvPicPr>
            <a:picLocks noChangeAspect="1"/>
          </p:cNvPicPr>
          <p:nvPr/>
        </p:nvPicPr>
        <p:blipFill>
          <a:blip r:embed="rId3"/>
          <a:stretch>
            <a:fillRect/>
          </a:stretch>
        </p:blipFill>
        <p:spPr>
          <a:xfrm>
            <a:off x="551922" y="1886481"/>
            <a:ext cx="7151158" cy="3010957"/>
          </a:xfrm>
          <a:prstGeom prst="rect">
            <a:avLst/>
          </a:prstGeom>
          <a:ln>
            <a:noFill/>
          </a:ln>
        </p:spPr>
      </p:pic>
      <p:sp>
        <p:nvSpPr>
          <p:cNvPr id="9" name="Title 1">
            <a:extLst>
              <a:ext uri="{FF2B5EF4-FFF2-40B4-BE49-F238E27FC236}">
                <a16:creationId xmlns:a16="http://schemas.microsoft.com/office/drawing/2014/main" id="{42B7258C-38AB-5EA1-B624-F7F8AC3B55E1}"/>
              </a:ext>
            </a:extLst>
          </p:cNvPr>
          <p:cNvSpPr txBox="1">
            <a:spLocks/>
          </p:cNvSpPr>
          <p:nvPr/>
        </p:nvSpPr>
        <p:spPr>
          <a:xfrm>
            <a:off x="619146" y="465978"/>
            <a:ext cx="11269734" cy="13479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b="1" dirty="0">
                <a:ea typeface="+mj-lt"/>
                <a:cs typeface="+mj-lt"/>
              </a:rPr>
              <a:t>Generic </a:t>
            </a:r>
            <a:r>
              <a:rPr lang="en-US" sz="3900" b="1" i="1" dirty="0">
                <a:ea typeface="+mj-lt"/>
                <a:cs typeface="+mj-lt"/>
              </a:rPr>
              <a:t>Escherichia coli</a:t>
            </a:r>
            <a:r>
              <a:rPr lang="en-US" sz="3900" b="1" dirty="0">
                <a:ea typeface="+mj-lt"/>
                <a:cs typeface="+mj-lt"/>
              </a:rPr>
              <a:t> log CFU/cm</a:t>
            </a:r>
            <a:r>
              <a:rPr lang="en-US" sz="3900" b="1" baseline="30000" dirty="0">
                <a:ea typeface="+mj-lt"/>
                <a:cs typeface="+mj-lt"/>
              </a:rPr>
              <a:t>2</a:t>
            </a:r>
            <a:r>
              <a:rPr lang="en-US" sz="3900" b="1" dirty="0">
                <a:ea typeface="+mj-lt"/>
                <a:cs typeface="+mj-lt"/>
              </a:rPr>
              <a:t> Across 0 to 7 Days on Plastic Mulch</a:t>
            </a:r>
            <a:endParaRPr lang="en-US" b="1" dirty="0"/>
          </a:p>
        </p:txBody>
      </p:sp>
      <p:sp>
        <p:nvSpPr>
          <p:cNvPr id="3" name="TextBox 2">
            <a:extLst>
              <a:ext uri="{FF2B5EF4-FFF2-40B4-BE49-F238E27FC236}">
                <a16:creationId xmlns:a16="http://schemas.microsoft.com/office/drawing/2014/main" id="{6B46BE43-06E5-CB16-27EC-FC175D5CE248}"/>
              </a:ext>
            </a:extLst>
          </p:cNvPr>
          <p:cNvSpPr txBox="1"/>
          <p:nvPr/>
        </p:nvSpPr>
        <p:spPr>
          <a:xfrm>
            <a:off x="785202" y="4894385"/>
            <a:ext cx="4988718" cy="8771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b="1" dirty="0">
                <a:solidFill>
                  <a:srgbClr val="C00000"/>
                </a:solidFill>
                <a:ea typeface="+mn-lt"/>
                <a:cs typeface="+mn-lt"/>
              </a:rPr>
              <a:t>Open-field - solid, red </a:t>
            </a:r>
            <a:endParaRPr lang="en-US" sz="1700" b="1">
              <a:solidFill>
                <a:srgbClr val="C00000"/>
              </a:solidFill>
            </a:endParaRPr>
          </a:p>
          <a:p>
            <a:r>
              <a:rPr lang="en-US" sz="1700" b="1" dirty="0">
                <a:ea typeface="+mn-lt"/>
                <a:cs typeface="+mn-lt"/>
              </a:rPr>
              <a:t>Greenhouse - dashed, black</a:t>
            </a:r>
            <a:r>
              <a:rPr lang="en-US" sz="1700" b="1" dirty="0">
                <a:solidFill>
                  <a:schemeClr val="accent4"/>
                </a:solidFill>
                <a:ea typeface="+mn-lt"/>
                <a:cs typeface="+mn-lt"/>
              </a:rPr>
              <a:t> </a:t>
            </a:r>
            <a:endParaRPr lang="en-US" sz="1700" b="1">
              <a:solidFill>
                <a:schemeClr val="accent4"/>
              </a:solidFill>
            </a:endParaRPr>
          </a:p>
          <a:p>
            <a:r>
              <a:rPr lang="en-US" sz="1700" b="1" dirty="0">
                <a:solidFill>
                  <a:srgbClr val="DD9324"/>
                </a:solidFill>
                <a:ea typeface="+mn-lt"/>
                <a:cs typeface="+mn-lt"/>
              </a:rPr>
              <a:t>Growth Chamber - long dashed, yellow</a:t>
            </a:r>
            <a:endParaRPr lang="en-US" sz="1700" b="1">
              <a:solidFill>
                <a:srgbClr val="DD9324"/>
              </a:solidFill>
            </a:endParaRPr>
          </a:p>
        </p:txBody>
      </p:sp>
    </p:spTree>
    <p:extLst>
      <p:ext uri="{BB962C8B-B14F-4D97-AF65-F5344CB8AC3E}">
        <p14:creationId xmlns:p14="http://schemas.microsoft.com/office/powerpoint/2010/main" val="606941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FC1A2-C18C-E28E-5511-9A515F0E16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5551EC-6280-4012-5865-0F7E92E6535A}"/>
              </a:ext>
            </a:extLst>
          </p:cNvPr>
          <p:cNvSpPr>
            <a:spLocks noGrp="1"/>
          </p:cNvSpPr>
          <p:nvPr>
            <p:ph type="title"/>
          </p:nvPr>
        </p:nvSpPr>
        <p:spPr>
          <a:xfrm>
            <a:off x="619146" y="465978"/>
            <a:ext cx="11269734" cy="1347974"/>
          </a:xfrm>
        </p:spPr>
        <p:txBody>
          <a:bodyPr>
            <a:normAutofit/>
          </a:bodyPr>
          <a:lstStyle/>
          <a:p>
            <a:r>
              <a:rPr lang="en-US" sz="3900" b="1" dirty="0">
                <a:ea typeface="+mj-lt"/>
                <a:cs typeface="+mj-lt"/>
              </a:rPr>
              <a:t>Generic </a:t>
            </a:r>
            <a:r>
              <a:rPr lang="en-US" sz="3900" b="1" i="1" dirty="0">
                <a:ea typeface="+mj-lt"/>
                <a:cs typeface="+mj-lt"/>
              </a:rPr>
              <a:t>Escherichia coli</a:t>
            </a:r>
            <a:r>
              <a:rPr lang="en-US" sz="3900" b="1" dirty="0">
                <a:ea typeface="+mj-lt"/>
                <a:cs typeface="+mj-lt"/>
              </a:rPr>
              <a:t> log CFU/cm</a:t>
            </a:r>
            <a:r>
              <a:rPr lang="en-US" sz="3900" b="1" baseline="30000" dirty="0">
                <a:ea typeface="+mj-lt"/>
                <a:cs typeface="+mj-lt"/>
              </a:rPr>
              <a:t>2</a:t>
            </a:r>
            <a:r>
              <a:rPr lang="en-US" sz="3900" b="1" dirty="0">
                <a:ea typeface="+mj-lt"/>
                <a:cs typeface="+mj-lt"/>
              </a:rPr>
              <a:t> Across 0 to 7 Days on Plastic Mulch</a:t>
            </a:r>
            <a:endParaRPr lang="en-US" b="1" dirty="0"/>
          </a:p>
        </p:txBody>
      </p:sp>
      <p:sp>
        <p:nvSpPr>
          <p:cNvPr id="5" name="TextBox 4">
            <a:extLst>
              <a:ext uri="{FF2B5EF4-FFF2-40B4-BE49-F238E27FC236}">
                <a16:creationId xmlns:a16="http://schemas.microsoft.com/office/drawing/2014/main" id="{0B69893A-069A-7F58-3FFF-B7387D81A8F5}"/>
              </a:ext>
            </a:extLst>
          </p:cNvPr>
          <p:cNvSpPr txBox="1"/>
          <p:nvPr/>
        </p:nvSpPr>
        <p:spPr>
          <a:xfrm>
            <a:off x="7711967" y="1304842"/>
            <a:ext cx="3857719" cy="4693593"/>
          </a:xfrm>
          <a:prstGeom prst="rect">
            <a:avLst/>
          </a:prstGeom>
          <a:noFill/>
        </p:spPr>
        <p:txBody>
          <a:bodyPr wrap="square" lIns="91440" tIns="45720" rIns="91440" bIns="45720" rtlCol="0" anchor="t">
            <a:spAutoFit/>
          </a:bodyPr>
          <a:lstStyle/>
          <a:p>
            <a:r>
              <a:rPr lang="en-US" sz="2300" dirty="0">
                <a:ea typeface="+mn-lt"/>
                <a:cs typeface="+mn-lt"/>
              </a:rPr>
              <a:t>In the open-field, </a:t>
            </a:r>
            <a:r>
              <a:rPr lang="en-US" sz="2300" i="1" dirty="0">
                <a:ea typeface="+mn-lt"/>
                <a:cs typeface="+mn-lt"/>
              </a:rPr>
              <a:t>E coli</a:t>
            </a:r>
            <a:r>
              <a:rPr lang="en-US" sz="2300" dirty="0">
                <a:ea typeface="+mn-lt"/>
                <a:cs typeface="+mn-lt"/>
              </a:rPr>
              <a:t> was undetectable by 5 dpi, while </a:t>
            </a:r>
            <a:r>
              <a:rPr lang="en-US" sz="2300" i="1" dirty="0">
                <a:ea typeface="+mn-lt"/>
                <a:cs typeface="+mn-lt"/>
              </a:rPr>
              <a:t>E. coli</a:t>
            </a:r>
            <a:r>
              <a:rPr lang="en-US" sz="2300" dirty="0">
                <a:ea typeface="+mn-lt"/>
                <a:cs typeface="+mn-lt"/>
              </a:rPr>
              <a:t> in the greenhouse and growth chamber remained detectable up to 7 dpi.</a:t>
            </a:r>
          </a:p>
          <a:p>
            <a:endParaRPr lang="en-US" sz="1400" dirty="0"/>
          </a:p>
          <a:p>
            <a:r>
              <a:rPr lang="en-US" sz="2300" dirty="0">
                <a:ea typeface="+mn-lt"/>
                <a:cs typeface="+mn-lt"/>
              </a:rPr>
              <a:t>The &gt;6 log </a:t>
            </a:r>
            <a:r>
              <a:rPr lang="en-US" sz="2300" i="1" dirty="0">
                <a:ea typeface="+mn-lt"/>
                <a:cs typeface="+mn-lt"/>
              </a:rPr>
              <a:t>E. coli</a:t>
            </a:r>
            <a:r>
              <a:rPr lang="en-US" sz="2300" dirty="0">
                <a:ea typeface="+mn-lt"/>
                <a:cs typeface="+mn-lt"/>
              </a:rPr>
              <a:t> reduction on plastic mulch held in the field and greenhouse environments suggests the food safety risk of plastic mulch alone is minimal.</a:t>
            </a:r>
            <a:endParaRPr lang="en-US" sz="2300" dirty="0"/>
          </a:p>
        </p:txBody>
      </p:sp>
      <p:sp>
        <p:nvSpPr>
          <p:cNvPr id="4" name="TextBox 3">
            <a:extLst>
              <a:ext uri="{FF2B5EF4-FFF2-40B4-BE49-F238E27FC236}">
                <a16:creationId xmlns:a16="http://schemas.microsoft.com/office/drawing/2014/main" id="{F19AE35D-C3FD-022E-6AB9-215BB4013127}"/>
              </a:ext>
            </a:extLst>
          </p:cNvPr>
          <p:cNvSpPr txBox="1"/>
          <p:nvPr/>
        </p:nvSpPr>
        <p:spPr>
          <a:xfrm>
            <a:off x="785202" y="4894385"/>
            <a:ext cx="4988718" cy="8771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b="1" dirty="0">
                <a:solidFill>
                  <a:srgbClr val="C00000"/>
                </a:solidFill>
                <a:ea typeface="+mn-lt"/>
                <a:cs typeface="+mn-lt"/>
              </a:rPr>
              <a:t>Open-field - solid, red </a:t>
            </a:r>
            <a:endParaRPr lang="en-US" sz="1700" b="1">
              <a:solidFill>
                <a:srgbClr val="C00000"/>
              </a:solidFill>
            </a:endParaRPr>
          </a:p>
          <a:p>
            <a:r>
              <a:rPr lang="en-US" sz="1700" b="1" dirty="0">
                <a:ea typeface="+mn-lt"/>
                <a:cs typeface="+mn-lt"/>
              </a:rPr>
              <a:t>Greenhouse - dashed, black</a:t>
            </a:r>
            <a:r>
              <a:rPr lang="en-US" sz="1700" b="1" dirty="0">
                <a:solidFill>
                  <a:schemeClr val="accent4"/>
                </a:solidFill>
                <a:ea typeface="+mn-lt"/>
                <a:cs typeface="+mn-lt"/>
              </a:rPr>
              <a:t> </a:t>
            </a:r>
            <a:endParaRPr lang="en-US" sz="1700" b="1">
              <a:solidFill>
                <a:schemeClr val="accent4"/>
              </a:solidFill>
            </a:endParaRPr>
          </a:p>
          <a:p>
            <a:r>
              <a:rPr lang="en-US" sz="1700" b="1" dirty="0">
                <a:solidFill>
                  <a:srgbClr val="DD9324"/>
                </a:solidFill>
                <a:ea typeface="+mn-lt"/>
                <a:cs typeface="+mn-lt"/>
              </a:rPr>
              <a:t>Growth Chamber - long dashed, yellow</a:t>
            </a:r>
            <a:endParaRPr lang="en-US" sz="1700" b="1">
              <a:solidFill>
                <a:srgbClr val="DD9324"/>
              </a:solidFill>
            </a:endParaRPr>
          </a:p>
        </p:txBody>
      </p:sp>
      <p:pic>
        <p:nvPicPr>
          <p:cNvPr id="6" name="Picture 5">
            <a:extLst>
              <a:ext uri="{FF2B5EF4-FFF2-40B4-BE49-F238E27FC236}">
                <a16:creationId xmlns:a16="http://schemas.microsoft.com/office/drawing/2014/main" id="{BFE15258-BDE4-C39E-D04E-64E19D859F1C}"/>
              </a:ext>
            </a:extLst>
          </p:cNvPr>
          <p:cNvPicPr>
            <a:picLocks noChangeAspect="1"/>
          </p:cNvPicPr>
          <p:nvPr/>
        </p:nvPicPr>
        <p:blipFill>
          <a:blip r:embed="rId3"/>
          <a:stretch>
            <a:fillRect/>
          </a:stretch>
        </p:blipFill>
        <p:spPr>
          <a:xfrm>
            <a:off x="551922" y="1886481"/>
            <a:ext cx="7151158" cy="3010957"/>
          </a:xfrm>
          <a:prstGeom prst="rect">
            <a:avLst/>
          </a:prstGeom>
          <a:ln>
            <a:noFill/>
          </a:ln>
        </p:spPr>
      </p:pic>
    </p:spTree>
    <p:extLst>
      <p:ext uri="{BB962C8B-B14F-4D97-AF65-F5344CB8AC3E}">
        <p14:creationId xmlns:p14="http://schemas.microsoft.com/office/powerpoint/2010/main" val="1656618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25CD0-FE4A-BCD7-8D9C-81FD8E1B96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634076-3A22-F8D9-69C9-E913D1F02B74}"/>
              </a:ext>
            </a:extLst>
          </p:cNvPr>
          <p:cNvSpPr>
            <a:spLocks noGrp="1"/>
          </p:cNvSpPr>
          <p:nvPr>
            <p:ph type="title"/>
          </p:nvPr>
        </p:nvSpPr>
        <p:spPr>
          <a:xfrm>
            <a:off x="619146" y="465978"/>
            <a:ext cx="11269734" cy="1347974"/>
          </a:xfrm>
        </p:spPr>
        <p:txBody>
          <a:bodyPr>
            <a:normAutofit/>
          </a:bodyPr>
          <a:lstStyle/>
          <a:p>
            <a:r>
              <a:rPr lang="en-US" sz="3900" b="1" dirty="0">
                <a:ea typeface="+mj-lt"/>
                <a:cs typeface="+mj-lt"/>
              </a:rPr>
              <a:t>Generic </a:t>
            </a:r>
            <a:r>
              <a:rPr lang="en-US" sz="3900" b="1" i="1" dirty="0">
                <a:ea typeface="+mj-lt"/>
                <a:cs typeface="+mj-lt"/>
              </a:rPr>
              <a:t>Escherichia coli</a:t>
            </a:r>
            <a:r>
              <a:rPr lang="en-US" sz="3900" b="1" dirty="0">
                <a:ea typeface="+mj-lt"/>
                <a:cs typeface="+mj-lt"/>
              </a:rPr>
              <a:t> log CFU/cm</a:t>
            </a:r>
            <a:r>
              <a:rPr lang="en-US" sz="3900" b="1" baseline="30000" dirty="0">
                <a:ea typeface="+mj-lt"/>
                <a:cs typeface="+mj-lt"/>
              </a:rPr>
              <a:t>2</a:t>
            </a:r>
            <a:r>
              <a:rPr lang="en-US" sz="3900" b="1" dirty="0">
                <a:ea typeface="+mj-lt"/>
                <a:cs typeface="+mj-lt"/>
              </a:rPr>
              <a:t> Across 0 to 7 Days on Plastic Mulch</a:t>
            </a:r>
            <a:endParaRPr lang="en-US" b="1" dirty="0"/>
          </a:p>
        </p:txBody>
      </p:sp>
      <p:sp>
        <p:nvSpPr>
          <p:cNvPr id="5" name="TextBox 4">
            <a:extLst>
              <a:ext uri="{FF2B5EF4-FFF2-40B4-BE49-F238E27FC236}">
                <a16:creationId xmlns:a16="http://schemas.microsoft.com/office/drawing/2014/main" id="{CA496FEA-83FA-4BFC-B863-284771AFED4C}"/>
              </a:ext>
            </a:extLst>
          </p:cNvPr>
          <p:cNvSpPr txBox="1"/>
          <p:nvPr/>
        </p:nvSpPr>
        <p:spPr>
          <a:xfrm>
            <a:off x="7790120" y="2086381"/>
            <a:ext cx="3857719" cy="2677656"/>
          </a:xfrm>
          <a:prstGeom prst="rect">
            <a:avLst/>
          </a:prstGeom>
          <a:noFill/>
        </p:spPr>
        <p:txBody>
          <a:bodyPr wrap="square" lIns="91440" tIns="45720" rIns="91440" bIns="45720" rtlCol="0" anchor="t">
            <a:spAutoFit/>
          </a:bodyPr>
          <a:lstStyle/>
          <a:p>
            <a:r>
              <a:rPr lang="en-US" sz="2400" dirty="0">
                <a:ea typeface="+mn-lt"/>
                <a:cs typeface="+mn-lt"/>
              </a:rPr>
              <a:t>These results demonstrate that the survival of </a:t>
            </a:r>
            <a:r>
              <a:rPr lang="en-US" sz="2400" i="1" dirty="0">
                <a:ea typeface="+mn-lt"/>
                <a:cs typeface="+mn-lt"/>
              </a:rPr>
              <a:t>E. coli</a:t>
            </a:r>
            <a:r>
              <a:rPr lang="en-US" sz="2400" dirty="0">
                <a:ea typeface="+mn-lt"/>
                <a:cs typeface="+mn-lt"/>
              </a:rPr>
              <a:t> on plastic mulch is environment-dependent, indicating not all production environments have the same risk.</a:t>
            </a:r>
            <a:endParaRPr lang="en-US" sz="2400"/>
          </a:p>
        </p:txBody>
      </p:sp>
      <p:pic>
        <p:nvPicPr>
          <p:cNvPr id="6" name="Picture 5">
            <a:extLst>
              <a:ext uri="{FF2B5EF4-FFF2-40B4-BE49-F238E27FC236}">
                <a16:creationId xmlns:a16="http://schemas.microsoft.com/office/drawing/2014/main" id="{C3ABC566-0E4C-846B-500A-84658C706300}"/>
              </a:ext>
            </a:extLst>
          </p:cNvPr>
          <p:cNvPicPr>
            <a:picLocks noChangeAspect="1"/>
          </p:cNvPicPr>
          <p:nvPr/>
        </p:nvPicPr>
        <p:blipFill>
          <a:blip r:embed="rId3"/>
          <a:stretch>
            <a:fillRect/>
          </a:stretch>
        </p:blipFill>
        <p:spPr>
          <a:xfrm>
            <a:off x="551922" y="1886481"/>
            <a:ext cx="7151158" cy="3010957"/>
          </a:xfrm>
          <a:prstGeom prst="rect">
            <a:avLst/>
          </a:prstGeom>
          <a:ln>
            <a:noFill/>
          </a:ln>
        </p:spPr>
      </p:pic>
      <p:sp>
        <p:nvSpPr>
          <p:cNvPr id="7" name="TextBox 6">
            <a:extLst>
              <a:ext uri="{FF2B5EF4-FFF2-40B4-BE49-F238E27FC236}">
                <a16:creationId xmlns:a16="http://schemas.microsoft.com/office/drawing/2014/main" id="{9B23D947-020F-503C-9504-DF074A0191E9}"/>
              </a:ext>
            </a:extLst>
          </p:cNvPr>
          <p:cNvSpPr txBox="1"/>
          <p:nvPr/>
        </p:nvSpPr>
        <p:spPr>
          <a:xfrm>
            <a:off x="785202" y="4894385"/>
            <a:ext cx="4988718" cy="8771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b="1" dirty="0">
                <a:solidFill>
                  <a:srgbClr val="C00000"/>
                </a:solidFill>
                <a:ea typeface="+mn-lt"/>
                <a:cs typeface="+mn-lt"/>
              </a:rPr>
              <a:t>Open-field - solid, red </a:t>
            </a:r>
            <a:endParaRPr lang="en-US" sz="1700" b="1">
              <a:solidFill>
                <a:srgbClr val="C00000"/>
              </a:solidFill>
            </a:endParaRPr>
          </a:p>
          <a:p>
            <a:r>
              <a:rPr lang="en-US" sz="1700" b="1" dirty="0">
                <a:ea typeface="+mn-lt"/>
                <a:cs typeface="+mn-lt"/>
              </a:rPr>
              <a:t>Greenhouse - dashed, black</a:t>
            </a:r>
            <a:r>
              <a:rPr lang="en-US" sz="1700" b="1" dirty="0">
                <a:solidFill>
                  <a:schemeClr val="accent4"/>
                </a:solidFill>
                <a:ea typeface="+mn-lt"/>
                <a:cs typeface="+mn-lt"/>
              </a:rPr>
              <a:t> </a:t>
            </a:r>
            <a:endParaRPr lang="en-US" sz="1700" b="1">
              <a:solidFill>
                <a:schemeClr val="accent4"/>
              </a:solidFill>
            </a:endParaRPr>
          </a:p>
          <a:p>
            <a:r>
              <a:rPr lang="en-US" sz="1700" b="1" dirty="0">
                <a:solidFill>
                  <a:srgbClr val="DD9324"/>
                </a:solidFill>
                <a:ea typeface="+mn-lt"/>
                <a:cs typeface="+mn-lt"/>
              </a:rPr>
              <a:t>Growth Chamber - long dashed, yellow</a:t>
            </a:r>
            <a:endParaRPr lang="en-US" sz="1700" b="1">
              <a:solidFill>
                <a:srgbClr val="DD9324"/>
              </a:solidFill>
            </a:endParaRPr>
          </a:p>
        </p:txBody>
      </p:sp>
    </p:spTree>
    <p:extLst>
      <p:ext uri="{BB962C8B-B14F-4D97-AF65-F5344CB8AC3E}">
        <p14:creationId xmlns:p14="http://schemas.microsoft.com/office/powerpoint/2010/main" val="1018452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6D44A-E7D3-B2AA-FEE0-4D6315F47B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12BB49-4E31-C2C6-0FF6-2B9EA8A96F07}"/>
              </a:ext>
            </a:extLst>
          </p:cNvPr>
          <p:cNvSpPr>
            <a:spLocks noGrp="1"/>
          </p:cNvSpPr>
          <p:nvPr>
            <p:ph type="title"/>
          </p:nvPr>
        </p:nvSpPr>
        <p:spPr>
          <a:xfrm>
            <a:off x="619146" y="465978"/>
            <a:ext cx="11269734" cy="1347974"/>
          </a:xfrm>
        </p:spPr>
        <p:txBody>
          <a:bodyPr>
            <a:normAutofit/>
          </a:bodyPr>
          <a:lstStyle/>
          <a:p>
            <a:r>
              <a:rPr lang="en-US" sz="3900" b="1" dirty="0">
                <a:ea typeface="+mj-lt"/>
                <a:cs typeface="+mj-lt"/>
              </a:rPr>
              <a:t>Generic </a:t>
            </a:r>
            <a:r>
              <a:rPr lang="en-US" sz="3900" b="1" i="1" dirty="0">
                <a:ea typeface="+mj-lt"/>
                <a:cs typeface="+mj-lt"/>
              </a:rPr>
              <a:t>Escherichia coli</a:t>
            </a:r>
            <a:r>
              <a:rPr lang="en-US" sz="3900" b="1" dirty="0">
                <a:ea typeface="+mj-lt"/>
                <a:cs typeface="+mj-lt"/>
              </a:rPr>
              <a:t> log CFU/cm</a:t>
            </a:r>
            <a:r>
              <a:rPr lang="en-US" sz="3900" b="1" baseline="30000" dirty="0">
                <a:ea typeface="+mj-lt"/>
                <a:cs typeface="+mj-lt"/>
              </a:rPr>
              <a:t>2</a:t>
            </a:r>
            <a:r>
              <a:rPr lang="en-US" sz="3900" b="1" dirty="0">
                <a:ea typeface="+mj-lt"/>
                <a:cs typeface="+mj-lt"/>
              </a:rPr>
              <a:t> Across 0 to 7 Days on Plastic Mulch</a:t>
            </a:r>
            <a:endParaRPr lang="en-US" b="1" dirty="0"/>
          </a:p>
        </p:txBody>
      </p:sp>
      <p:sp>
        <p:nvSpPr>
          <p:cNvPr id="5" name="TextBox 4">
            <a:extLst>
              <a:ext uri="{FF2B5EF4-FFF2-40B4-BE49-F238E27FC236}">
                <a16:creationId xmlns:a16="http://schemas.microsoft.com/office/drawing/2014/main" id="{B0419D1C-9388-1557-2EE7-92D5AFF7C017}"/>
              </a:ext>
            </a:extLst>
          </p:cNvPr>
          <p:cNvSpPr txBox="1"/>
          <p:nvPr/>
        </p:nvSpPr>
        <p:spPr>
          <a:xfrm>
            <a:off x="7858504" y="2008227"/>
            <a:ext cx="3691643" cy="3046988"/>
          </a:xfrm>
          <a:prstGeom prst="rect">
            <a:avLst/>
          </a:prstGeom>
          <a:noFill/>
        </p:spPr>
        <p:txBody>
          <a:bodyPr wrap="square" lIns="91440" tIns="45720" rIns="91440" bIns="45720" rtlCol="0" anchor="t">
            <a:spAutoFit/>
          </a:bodyPr>
          <a:lstStyle/>
          <a:p>
            <a:r>
              <a:rPr lang="en-US" sz="2400" dirty="0">
                <a:ea typeface="+mn-lt"/>
                <a:cs typeface="+mn-lt"/>
              </a:rPr>
              <a:t>Field and greenhouse environments should also be included and prioritized in produce safety research as the laboratory-based experiment overestimated risk in the present study.</a:t>
            </a:r>
            <a:endParaRPr lang="en-US" sz="2400" dirty="0"/>
          </a:p>
        </p:txBody>
      </p:sp>
      <p:pic>
        <p:nvPicPr>
          <p:cNvPr id="6" name="Picture 5">
            <a:extLst>
              <a:ext uri="{FF2B5EF4-FFF2-40B4-BE49-F238E27FC236}">
                <a16:creationId xmlns:a16="http://schemas.microsoft.com/office/drawing/2014/main" id="{A01EC321-6E1B-C4D7-5984-4E7EC49E0D50}"/>
              </a:ext>
            </a:extLst>
          </p:cNvPr>
          <p:cNvPicPr>
            <a:picLocks noChangeAspect="1"/>
          </p:cNvPicPr>
          <p:nvPr/>
        </p:nvPicPr>
        <p:blipFill>
          <a:blip r:embed="rId3"/>
          <a:stretch>
            <a:fillRect/>
          </a:stretch>
        </p:blipFill>
        <p:spPr>
          <a:xfrm>
            <a:off x="551922" y="1886481"/>
            <a:ext cx="7151158" cy="3010957"/>
          </a:xfrm>
          <a:prstGeom prst="rect">
            <a:avLst/>
          </a:prstGeom>
          <a:ln>
            <a:noFill/>
          </a:ln>
        </p:spPr>
      </p:pic>
      <p:sp>
        <p:nvSpPr>
          <p:cNvPr id="7" name="TextBox 6">
            <a:extLst>
              <a:ext uri="{FF2B5EF4-FFF2-40B4-BE49-F238E27FC236}">
                <a16:creationId xmlns:a16="http://schemas.microsoft.com/office/drawing/2014/main" id="{CCFCDEC6-BE89-994A-255F-9CE4D14438D6}"/>
              </a:ext>
            </a:extLst>
          </p:cNvPr>
          <p:cNvSpPr txBox="1"/>
          <p:nvPr/>
        </p:nvSpPr>
        <p:spPr>
          <a:xfrm>
            <a:off x="785202" y="4894385"/>
            <a:ext cx="4988718" cy="8771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b="1" dirty="0">
                <a:solidFill>
                  <a:srgbClr val="C00000"/>
                </a:solidFill>
                <a:ea typeface="+mn-lt"/>
                <a:cs typeface="+mn-lt"/>
              </a:rPr>
              <a:t>Open-field - solid, red </a:t>
            </a:r>
            <a:endParaRPr lang="en-US" sz="1700" b="1">
              <a:solidFill>
                <a:srgbClr val="C00000"/>
              </a:solidFill>
            </a:endParaRPr>
          </a:p>
          <a:p>
            <a:r>
              <a:rPr lang="en-US" sz="1700" b="1" dirty="0">
                <a:ea typeface="+mn-lt"/>
                <a:cs typeface="+mn-lt"/>
              </a:rPr>
              <a:t>Greenhouse - dashed, black</a:t>
            </a:r>
            <a:r>
              <a:rPr lang="en-US" sz="1700" b="1" dirty="0">
                <a:solidFill>
                  <a:schemeClr val="accent4"/>
                </a:solidFill>
                <a:ea typeface="+mn-lt"/>
                <a:cs typeface="+mn-lt"/>
              </a:rPr>
              <a:t> </a:t>
            </a:r>
            <a:endParaRPr lang="en-US" sz="1700" b="1">
              <a:solidFill>
                <a:schemeClr val="accent4"/>
              </a:solidFill>
            </a:endParaRPr>
          </a:p>
          <a:p>
            <a:r>
              <a:rPr lang="en-US" sz="1700" b="1" dirty="0">
                <a:solidFill>
                  <a:srgbClr val="DD9324"/>
                </a:solidFill>
                <a:ea typeface="+mn-lt"/>
                <a:cs typeface="+mn-lt"/>
              </a:rPr>
              <a:t>Growth Chamber - long dashed, yellow</a:t>
            </a:r>
            <a:endParaRPr lang="en-US" sz="1700" b="1">
              <a:solidFill>
                <a:srgbClr val="DD9324"/>
              </a:solidFill>
            </a:endParaRPr>
          </a:p>
        </p:txBody>
      </p:sp>
    </p:spTree>
    <p:extLst>
      <p:ext uri="{BB962C8B-B14F-4D97-AF65-F5344CB8AC3E}">
        <p14:creationId xmlns:p14="http://schemas.microsoft.com/office/powerpoint/2010/main" val="3401700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2A1EDE-81C8-499E-B5B6-5E7E8CB3A653}"/>
              </a:ext>
            </a:extLst>
          </p:cNvPr>
          <p:cNvSpPr>
            <a:spLocks noGrp="1"/>
          </p:cNvSpPr>
          <p:nvPr>
            <p:ph type="title"/>
          </p:nvPr>
        </p:nvSpPr>
        <p:spPr/>
        <p:txBody>
          <a:bodyPr/>
          <a:lstStyle/>
          <a:p>
            <a:r>
              <a:rPr lang="en-US" b="1" dirty="0"/>
              <a:t>More Information</a:t>
            </a:r>
          </a:p>
        </p:txBody>
      </p:sp>
      <p:sp>
        <p:nvSpPr>
          <p:cNvPr id="5" name="Footer Placeholder 3">
            <a:extLst>
              <a:ext uri="{FF2B5EF4-FFF2-40B4-BE49-F238E27FC236}">
                <a16:creationId xmlns:a16="http://schemas.microsoft.com/office/drawing/2014/main" id="{57AC503A-7322-4C91-9BD0-28B5576C736C}"/>
              </a:ext>
            </a:extLst>
          </p:cNvPr>
          <p:cNvSpPr txBox="1">
            <a:spLocks/>
          </p:cNvSpPr>
          <p:nvPr/>
        </p:nvSpPr>
        <p:spPr>
          <a:xfrm>
            <a:off x="482884" y="5209953"/>
            <a:ext cx="11270751" cy="64631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solidFill>
                  <a:schemeClr val="tx1"/>
                </a:solidFill>
              </a:rPr>
              <a:t>This work is supported by the Specialty Crops Research Initiative [grant no. 2020-51181-32157] from the USDA National Institute of Food and Agriculture. Any opinions, findings, conclusions, or recommendations expressed in this presentation are those of the speakers and do not necessarily reflect the view of the U.S. Department of Agriculture.</a:t>
            </a:r>
          </a:p>
        </p:txBody>
      </p:sp>
      <p:sp>
        <p:nvSpPr>
          <p:cNvPr id="3" name="TextBox 2">
            <a:extLst>
              <a:ext uri="{FF2B5EF4-FFF2-40B4-BE49-F238E27FC236}">
                <a16:creationId xmlns:a16="http://schemas.microsoft.com/office/drawing/2014/main" id="{3486BFD0-DBEA-4653-8DA8-59123BC144A8}"/>
              </a:ext>
            </a:extLst>
          </p:cNvPr>
          <p:cNvSpPr txBox="1"/>
          <p:nvPr/>
        </p:nvSpPr>
        <p:spPr>
          <a:xfrm>
            <a:off x="780698" y="3596783"/>
            <a:ext cx="3549683" cy="1231106"/>
          </a:xfrm>
          <a:prstGeom prst="rect">
            <a:avLst/>
          </a:prstGeom>
          <a:noFill/>
        </p:spPr>
        <p:txBody>
          <a:bodyPr wrap="square" lIns="91440" tIns="45720" rIns="91440" bIns="45720" rtlCol="0" anchor="t">
            <a:spAutoFit/>
          </a:bodyPr>
          <a:lstStyle/>
          <a:p>
            <a:pPr algn="ctr"/>
            <a:r>
              <a:rPr lang="en-US" sz="2000" b="1" dirty="0">
                <a:ea typeface="+mn-lt"/>
                <a:cs typeface="+mn-lt"/>
              </a:rPr>
              <a:t>Alyssa A. Rosenbaum</a:t>
            </a:r>
            <a:endParaRPr lang="en-US" b="1" dirty="0"/>
          </a:p>
          <a:p>
            <a:pPr algn="ctr"/>
            <a:r>
              <a:rPr lang="en-US" dirty="0"/>
              <a:t>Graduate Research Associate</a:t>
            </a:r>
          </a:p>
          <a:p>
            <a:pPr algn="ctr"/>
            <a:r>
              <a:rPr lang="en-US" dirty="0">
                <a:ea typeface="+mn-lt"/>
                <a:cs typeface="+mn-lt"/>
              </a:rPr>
              <a:t>University of Arizona</a:t>
            </a:r>
          </a:p>
          <a:p>
            <a:pPr algn="ctr"/>
            <a:r>
              <a:rPr lang="en-US" dirty="0">
                <a:ea typeface="+mn-lt"/>
                <a:cs typeface="+mn-lt"/>
                <a:hlinkClick r:id="rId3"/>
              </a:rPr>
              <a:t>alyssaar@arizona.edu</a:t>
            </a:r>
            <a:endParaRPr lang="en-US"/>
          </a:p>
        </p:txBody>
      </p:sp>
      <p:sp>
        <p:nvSpPr>
          <p:cNvPr id="12" name="TextBox 11">
            <a:extLst>
              <a:ext uri="{FF2B5EF4-FFF2-40B4-BE49-F238E27FC236}">
                <a16:creationId xmlns:a16="http://schemas.microsoft.com/office/drawing/2014/main" id="{05CF7559-90AA-4F91-912D-3E684338BB2B}"/>
              </a:ext>
            </a:extLst>
          </p:cNvPr>
          <p:cNvSpPr txBox="1"/>
          <p:nvPr/>
        </p:nvSpPr>
        <p:spPr>
          <a:xfrm>
            <a:off x="4332080" y="3602946"/>
            <a:ext cx="4491598" cy="1231106"/>
          </a:xfrm>
          <a:prstGeom prst="rect">
            <a:avLst/>
          </a:prstGeom>
          <a:noFill/>
        </p:spPr>
        <p:txBody>
          <a:bodyPr wrap="square" lIns="91440" tIns="45720" rIns="91440" bIns="45720" rtlCol="0" anchor="t">
            <a:spAutoFit/>
          </a:bodyPr>
          <a:lstStyle/>
          <a:p>
            <a:pPr algn="ctr"/>
            <a:r>
              <a:rPr lang="en-US" sz="2000" b="1" dirty="0">
                <a:ea typeface="+mn-lt"/>
                <a:cs typeface="+mn-lt"/>
              </a:rPr>
              <a:t>Laura K. Strawn, Ph.D.</a:t>
            </a:r>
            <a:endParaRPr lang="en-US" sz="2000" dirty="0"/>
          </a:p>
          <a:p>
            <a:pPr algn="ctr"/>
            <a:r>
              <a:rPr lang="en-US" dirty="0">
                <a:ea typeface="+mn-lt"/>
                <a:cs typeface="+mn-lt"/>
              </a:rPr>
              <a:t>Associate Professor</a:t>
            </a:r>
          </a:p>
          <a:p>
            <a:pPr algn="ctr"/>
            <a:r>
              <a:rPr lang="en-US" dirty="0">
                <a:ea typeface="+mn-lt"/>
                <a:cs typeface="+mn-lt"/>
              </a:rPr>
              <a:t>Virginia Tech</a:t>
            </a:r>
            <a:endParaRPr lang="en-US"/>
          </a:p>
          <a:p>
            <a:pPr algn="ctr"/>
            <a:r>
              <a:rPr lang="en-US" dirty="0">
                <a:ea typeface="+mn-lt"/>
                <a:cs typeface="+mn-lt"/>
                <a:hlinkClick r:id="rId4"/>
              </a:rPr>
              <a:t>laurakstrawn@vt.edu</a:t>
            </a:r>
            <a:endParaRPr lang="en-US"/>
          </a:p>
        </p:txBody>
      </p:sp>
      <p:sp>
        <p:nvSpPr>
          <p:cNvPr id="13" name="TextBox 12">
            <a:extLst>
              <a:ext uri="{FF2B5EF4-FFF2-40B4-BE49-F238E27FC236}">
                <a16:creationId xmlns:a16="http://schemas.microsoft.com/office/drawing/2014/main" id="{1E2C0ACD-86CF-47D1-8C94-630069D3C949}"/>
              </a:ext>
            </a:extLst>
          </p:cNvPr>
          <p:cNvSpPr txBox="1"/>
          <p:nvPr/>
        </p:nvSpPr>
        <p:spPr>
          <a:xfrm>
            <a:off x="8667100" y="2410989"/>
            <a:ext cx="1746960" cy="707886"/>
          </a:xfrm>
          <a:prstGeom prst="rect">
            <a:avLst/>
          </a:prstGeom>
          <a:noFill/>
        </p:spPr>
        <p:txBody>
          <a:bodyPr wrap="square" rtlCol="0">
            <a:spAutoFit/>
          </a:bodyPr>
          <a:lstStyle/>
          <a:p>
            <a:pPr algn="ctr"/>
            <a:r>
              <a:rPr lang="en-US" sz="2000" b="1" dirty="0"/>
              <a:t>Check out our paper!</a:t>
            </a:r>
            <a:endParaRPr lang="en-US" dirty="0"/>
          </a:p>
        </p:txBody>
      </p:sp>
      <p:pic>
        <p:nvPicPr>
          <p:cNvPr id="6" name="Graphic 5" descr="Line arrow: Clockwise curve with solid fill">
            <a:extLst>
              <a:ext uri="{FF2B5EF4-FFF2-40B4-BE49-F238E27FC236}">
                <a16:creationId xmlns:a16="http://schemas.microsoft.com/office/drawing/2014/main" id="{F669A21D-FE2A-4960-AC3D-A153A310D4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3775508">
            <a:off x="9341666" y="1461393"/>
            <a:ext cx="914400" cy="914400"/>
          </a:xfrm>
          <a:prstGeom prst="rect">
            <a:avLst/>
          </a:prstGeom>
        </p:spPr>
      </p:pic>
      <p:pic>
        <p:nvPicPr>
          <p:cNvPr id="2" name="Picture 1">
            <a:extLst>
              <a:ext uri="{FF2B5EF4-FFF2-40B4-BE49-F238E27FC236}">
                <a16:creationId xmlns:a16="http://schemas.microsoft.com/office/drawing/2014/main" id="{2532A2B1-D177-44EC-9396-5C85A31EBBE6}"/>
              </a:ext>
            </a:extLst>
          </p:cNvPr>
          <p:cNvPicPr>
            <a:picLocks noChangeAspect="1"/>
          </p:cNvPicPr>
          <p:nvPr/>
        </p:nvPicPr>
        <p:blipFill rotWithShape="1">
          <a:blip r:embed="rId7">
            <a:extLst>
              <a:ext uri="{28A0092B-C50C-407E-A947-70E740481C1C}">
                <a14:useLocalDpi xmlns:a14="http://schemas.microsoft.com/office/drawing/2010/main" val="0"/>
              </a:ext>
            </a:extLst>
          </a:blip>
          <a:srcRect l="4941" t="12704" r="11181" b="25223"/>
          <a:stretch/>
        </p:blipFill>
        <p:spPr>
          <a:xfrm>
            <a:off x="1450731" y="1421424"/>
            <a:ext cx="2207846" cy="2178538"/>
          </a:xfrm>
          <a:prstGeom prst="rect">
            <a:avLst/>
          </a:prstGeom>
        </p:spPr>
      </p:pic>
      <p:sp>
        <p:nvSpPr>
          <p:cNvPr id="10" name="Rectangle 9">
            <a:extLst>
              <a:ext uri="{FF2B5EF4-FFF2-40B4-BE49-F238E27FC236}">
                <a16:creationId xmlns:a16="http://schemas.microsoft.com/office/drawing/2014/main" id="{78438FC9-B42E-4478-77CE-D22ABB1B2C08}"/>
              </a:ext>
            </a:extLst>
          </p:cNvPr>
          <p:cNvSpPr/>
          <p:nvPr/>
        </p:nvSpPr>
        <p:spPr>
          <a:xfrm>
            <a:off x="5423749" y="1420511"/>
            <a:ext cx="2212848" cy="2176272"/>
          </a:xfrm>
          <a:prstGeom prst="rect">
            <a:avLst/>
          </a:prstGeom>
          <a:blipFill dpi="0" rotWithShape="1">
            <a:blip r:embed="rId8">
              <a:extLst>
                <a:ext uri="{28A0092B-C50C-407E-A947-70E740481C1C}">
                  <a14:useLocalDpi xmlns:a14="http://schemas.microsoft.com/office/drawing/2010/main" val="0"/>
                </a:ext>
              </a:extLst>
            </a:blip>
            <a:srcRect/>
            <a:stretch>
              <a:fillRect l="-80" t="-4679" r="80" b="-59963"/>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qr code on a white background&#10;&#10;AI-generated content may be incorrect.">
            <a:extLst>
              <a:ext uri="{FF2B5EF4-FFF2-40B4-BE49-F238E27FC236}">
                <a16:creationId xmlns:a16="http://schemas.microsoft.com/office/drawing/2014/main" id="{E1D3E8F5-B23B-71FD-5E6F-D24C6732D829}"/>
              </a:ext>
            </a:extLst>
          </p:cNvPr>
          <p:cNvPicPr>
            <a:picLocks noChangeAspect="1"/>
          </p:cNvPicPr>
          <p:nvPr/>
        </p:nvPicPr>
        <p:blipFill>
          <a:blip r:embed="rId9"/>
          <a:stretch>
            <a:fillRect/>
          </a:stretch>
        </p:blipFill>
        <p:spPr>
          <a:xfrm>
            <a:off x="10096500" y="793748"/>
            <a:ext cx="1672167" cy="1619252"/>
          </a:xfrm>
          <a:prstGeom prst="rect">
            <a:avLst/>
          </a:prstGeom>
          <a:ln>
            <a:noFill/>
          </a:ln>
        </p:spPr>
      </p:pic>
    </p:spTree>
    <p:extLst>
      <p:ext uri="{BB962C8B-B14F-4D97-AF65-F5344CB8AC3E}">
        <p14:creationId xmlns:p14="http://schemas.microsoft.com/office/powerpoint/2010/main" val="2441874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Ink Free"/>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7</Slides>
  <Notes>7</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office theme</vt:lpstr>
      <vt:lpstr>Office Theme</vt:lpstr>
      <vt:lpstr>Research Updates: Objective 3</vt:lpstr>
      <vt:lpstr>Research Highlights</vt:lpstr>
      <vt:lpstr>PowerPoint Presentation</vt:lpstr>
      <vt:lpstr>Generic Escherichia coli log CFU/cm2 Across 0 to 7 Days on Plastic Mulch</vt:lpstr>
      <vt:lpstr>Generic Escherichia coli log CFU/cm2 Across 0 to 7 Days on Plastic Mulch</vt:lpstr>
      <vt:lpstr>Generic Escherichia coli log CFU/cm2 Across 0 to 7 Days on Plastic Mulch</vt:lpstr>
      <vt:lpstr>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155</cp:revision>
  <dcterms:created xsi:type="dcterms:W3CDTF">2025-07-08T13:54:52Z</dcterms:created>
  <dcterms:modified xsi:type="dcterms:W3CDTF">2025-07-14T13:46:06Z</dcterms:modified>
</cp:coreProperties>
</file>